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  <p:sldMasterId id="2147483716" r:id="rId3"/>
    <p:sldMasterId id="2147483721" r:id="rId4"/>
  </p:sldMasterIdLst>
  <p:notesMasterIdLst>
    <p:notesMasterId r:id="rId27"/>
  </p:notesMasterIdLst>
  <p:sldIdLst>
    <p:sldId id="358" r:id="rId5"/>
    <p:sldId id="389" r:id="rId6"/>
    <p:sldId id="390" r:id="rId7"/>
    <p:sldId id="391" r:id="rId8"/>
    <p:sldId id="392" r:id="rId9"/>
    <p:sldId id="393" r:id="rId10"/>
    <p:sldId id="394" r:id="rId11"/>
    <p:sldId id="395" r:id="rId12"/>
    <p:sldId id="396" r:id="rId13"/>
    <p:sldId id="371" r:id="rId14"/>
    <p:sldId id="360" r:id="rId15"/>
    <p:sldId id="384" r:id="rId16"/>
    <p:sldId id="403" r:id="rId17"/>
    <p:sldId id="406" r:id="rId18"/>
    <p:sldId id="404" r:id="rId19"/>
    <p:sldId id="401" r:id="rId20"/>
    <p:sldId id="405" r:id="rId21"/>
    <p:sldId id="407" r:id="rId22"/>
    <p:sldId id="378" r:id="rId23"/>
    <p:sldId id="376" r:id="rId24"/>
    <p:sldId id="397" r:id="rId25"/>
    <p:sldId id="359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5510DAA0-41B2-4849-88A3-D12220BE8908}">
          <p14:sldIdLst>
            <p14:sldId id="35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71"/>
            <p14:sldId id="360"/>
            <p14:sldId id="384"/>
            <p14:sldId id="403"/>
            <p14:sldId id="406"/>
            <p14:sldId id="404"/>
            <p14:sldId id="401"/>
            <p14:sldId id="405"/>
            <p14:sldId id="407"/>
          </p14:sldIdLst>
        </p14:section>
        <p14:section name="Discussion" id="{9CD659BC-4634-429D-9E38-26061741DC27}">
          <p14:sldIdLst>
            <p14:sldId id="378"/>
            <p14:sldId id="376"/>
            <p14:sldId id="397"/>
          </p14:sldIdLst>
        </p14:section>
        <p14:section name="End" id="{96AE1622-59BD-4D6E-A226-29FE76C648E5}">
          <p14:sldIdLst>
            <p14:sldId id="35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bell Hacker" initials="AH" lastIdx="51" clrIdx="0">
    <p:extLst>
      <p:ext uri="{19B8F6BF-5375-455C-9EA6-DF929625EA0E}">
        <p15:presenceInfo xmlns:p15="http://schemas.microsoft.com/office/powerpoint/2012/main" userId="f8947dd31dce967e" providerId="Windows Live"/>
      </p:ext>
    </p:extLst>
  </p:cmAuthor>
  <p:cmAuthor id="2" name="kontakt.hoppe@gmail.com" initials="k" lastIdx="3" clrIdx="1">
    <p:extLst>
      <p:ext uri="{19B8F6BF-5375-455C-9EA6-DF929625EA0E}">
        <p15:presenceInfo xmlns:p15="http://schemas.microsoft.com/office/powerpoint/2012/main" userId="5d44d6d31ea9fd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343"/>
    <a:srgbClr val="C40D1E"/>
    <a:srgbClr val="C50E1F"/>
    <a:srgbClr val="9013FE"/>
    <a:srgbClr val="1F90CC"/>
    <a:srgbClr val="C40E02"/>
    <a:srgbClr val="FFFFFF"/>
    <a:srgbClr val="49CB40"/>
    <a:srgbClr val="B2B2B2"/>
    <a:srgbClr val="71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39" autoAdjust="0"/>
    <p:restoredTop sz="53846" autoAdjust="0"/>
  </p:normalViewPr>
  <p:slideViewPr>
    <p:cSldViewPr snapToGrid="0" snapToObjects="1">
      <p:cViewPr varScale="1">
        <p:scale>
          <a:sx n="34" d="100"/>
          <a:sy n="34" d="100"/>
        </p:scale>
        <p:origin x="2092" y="56"/>
      </p:cViewPr>
      <p:guideLst/>
    </p:cSldViewPr>
  </p:slideViewPr>
  <p:outlineViewPr>
    <p:cViewPr>
      <p:scale>
        <a:sx n="33" d="100"/>
        <a:sy n="33" d="100"/>
      </p:scale>
      <p:origin x="0" y="-731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07" d="100"/>
          <a:sy n="107" d="100"/>
        </p:scale>
        <p:origin x="3792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05.03.2026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8734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144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en-GB" noProof="0" smtClean="0"/>
              <a:t>11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93016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en-GB" noProof="0" smtClean="0"/>
              <a:t>12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86690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722C2-5F0F-D4D6-BD91-8D57AB4A8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61BB605-1D72-A55E-5D8B-37ED49A37D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8BB160A-F055-8A50-F59A-8009A1DA48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87C0AC8-4E65-83EE-E3A8-A73A1B819E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en-GB" noProof="0" smtClean="0"/>
              <a:t>13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13828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AB714-EBE8-1CBB-4B0D-2BA591385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0004220-8E05-EA24-C897-8273E8E2A7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FF7C4AA-A675-3211-DFDB-7430B6CE8D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FEC4B7-04E1-44EE-FF04-906A4B73CA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en-GB" noProof="0" smtClean="0"/>
              <a:t>14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16455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2C373-8EAD-FF9C-18E7-FFFF17835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EBE5FC5-2BA6-6220-5CDC-CA1CAE6B29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D5C672C-EC60-9D62-8BF2-E64F6DE953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2DC54D0-5A58-B97C-5953-B9383BCD80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en-GB" noProof="0" smtClean="0"/>
              <a:t>15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41847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46948-D22A-5BD3-452C-ADD24A788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E98C472-1CF1-AA6E-D65E-B017251BD1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40D00FB-6EB9-C2F5-398F-7278A13EFA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675D5E0-0230-AE38-F1D9-F179BF3F25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en-GB" noProof="0" smtClean="0"/>
              <a:t>16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362149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EC414-9303-6571-5FF8-6FA589130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6BECC75-ECD5-EB44-3E9B-715005DCBB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1920383-7F7A-4F35-6030-F5E82536D0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CC2404-A8B5-B2DE-B0EC-EB59F1C2B2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en-GB" noProof="0" smtClean="0"/>
              <a:t>17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652298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92A87-D3A9-5F7C-3DB5-1D57A5C53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5ACCD69-6B05-560E-DB19-015EC91BAB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BCECAE2-43A9-9DA5-FAEC-A0283D724F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04FB7FD-4CFE-81CB-C6A9-5A85DC80BA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en-GB" noProof="0" smtClean="0"/>
              <a:t>18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429116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4904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C3961-1900-1342-BF9B-82C3215CD31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704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63050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6447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3722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C3961-1900-1342-BF9B-82C3215CD31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720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C3961-1900-1342-BF9B-82C3215CD31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297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C3961-1900-1342-BF9B-82C3215CD31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619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395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2053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5120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969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-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3">
            <a:extLst>
              <a:ext uri="{FF2B5EF4-FFF2-40B4-BE49-F238E27FC236}">
                <a16:creationId xmlns:a16="http://schemas.microsoft.com/office/drawing/2014/main" id="{9A036687-F2BF-7B4C-A352-6E1D355D125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6479" y="1260572"/>
            <a:ext cx="8885359" cy="3273604"/>
          </a:xfrm>
          <a:custGeom>
            <a:avLst/>
            <a:gdLst>
              <a:gd name="connsiteX0" fmla="*/ 0 w 8328660"/>
              <a:gd name="connsiteY0" fmla="*/ 0 h 3143274"/>
              <a:gd name="connsiteX1" fmla="*/ 8328660 w 8328660"/>
              <a:gd name="connsiteY1" fmla="*/ 0 h 3143274"/>
              <a:gd name="connsiteX2" fmla="*/ 8328660 w 8328660"/>
              <a:gd name="connsiteY2" fmla="*/ 3143274 h 3143274"/>
              <a:gd name="connsiteX3" fmla="*/ 0 w 8328660"/>
              <a:gd name="connsiteY3" fmla="*/ 3143274 h 3143274"/>
              <a:gd name="connsiteX4" fmla="*/ 0 w 8328660"/>
              <a:gd name="connsiteY4" fmla="*/ 0 h 3143274"/>
              <a:gd name="connsiteX0" fmla="*/ 0 w 8336280"/>
              <a:gd name="connsiteY0" fmla="*/ 601980 h 3745254"/>
              <a:gd name="connsiteX1" fmla="*/ 8336280 w 8336280"/>
              <a:gd name="connsiteY1" fmla="*/ 0 h 3745254"/>
              <a:gd name="connsiteX2" fmla="*/ 8328660 w 8336280"/>
              <a:gd name="connsiteY2" fmla="*/ 3745254 h 3745254"/>
              <a:gd name="connsiteX3" fmla="*/ 0 w 8336280"/>
              <a:gd name="connsiteY3" fmla="*/ 3745254 h 3745254"/>
              <a:gd name="connsiteX4" fmla="*/ 0 w 8336280"/>
              <a:gd name="connsiteY4" fmla="*/ 601980 h 3745254"/>
              <a:gd name="connsiteX0" fmla="*/ 0 w 8336280"/>
              <a:gd name="connsiteY0" fmla="*/ 601980 h 3745254"/>
              <a:gd name="connsiteX1" fmla="*/ 8336280 w 8336280"/>
              <a:gd name="connsiteY1" fmla="*/ 0 h 3745254"/>
              <a:gd name="connsiteX2" fmla="*/ 8321040 w 8336280"/>
              <a:gd name="connsiteY2" fmla="*/ 3242334 h 3745254"/>
              <a:gd name="connsiteX3" fmla="*/ 0 w 8336280"/>
              <a:gd name="connsiteY3" fmla="*/ 3745254 h 3745254"/>
              <a:gd name="connsiteX4" fmla="*/ 0 w 8336280"/>
              <a:gd name="connsiteY4" fmla="*/ 601980 h 3745254"/>
              <a:gd name="connsiteX0" fmla="*/ 0 w 8336280"/>
              <a:gd name="connsiteY0" fmla="*/ 286029 h 3429303"/>
              <a:gd name="connsiteX1" fmla="*/ 8336280 w 8336280"/>
              <a:gd name="connsiteY1" fmla="*/ 0 h 3429303"/>
              <a:gd name="connsiteX2" fmla="*/ 8321040 w 8336280"/>
              <a:gd name="connsiteY2" fmla="*/ 2926383 h 3429303"/>
              <a:gd name="connsiteX3" fmla="*/ 0 w 8336280"/>
              <a:gd name="connsiteY3" fmla="*/ 3429303 h 3429303"/>
              <a:gd name="connsiteX4" fmla="*/ 0 w 8336280"/>
              <a:gd name="connsiteY4" fmla="*/ 286029 h 3429303"/>
              <a:gd name="connsiteX0" fmla="*/ 0 w 8339997"/>
              <a:gd name="connsiteY0" fmla="*/ 312049 h 3429303"/>
              <a:gd name="connsiteX1" fmla="*/ 8339997 w 8339997"/>
              <a:gd name="connsiteY1" fmla="*/ 0 h 3429303"/>
              <a:gd name="connsiteX2" fmla="*/ 8324757 w 8339997"/>
              <a:gd name="connsiteY2" fmla="*/ 2926383 h 3429303"/>
              <a:gd name="connsiteX3" fmla="*/ 3717 w 8339997"/>
              <a:gd name="connsiteY3" fmla="*/ 3429303 h 3429303"/>
              <a:gd name="connsiteX4" fmla="*/ 0 w 8339997"/>
              <a:gd name="connsiteY4" fmla="*/ 312049 h 3429303"/>
              <a:gd name="connsiteX0" fmla="*/ 0 w 8343172"/>
              <a:gd name="connsiteY0" fmla="*/ 305699 h 3429303"/>
              <a:gd name="connsiteX1" fmla="*/ 8343172 w 8343172"/>
              <a:gd name="connsiteY1" fmla="*/ 0 h 3429303"/>
              <a:gd name="connsiteX2" fmla="*/ 8327932 w 8343172"/>
              <a:gd name="connsiteY2" fmla="*/ 2926383 h 3429303"/>
              <a:gd name="connsiteX3" fmla="*/ 6892 w 8343172"/>
              <a:gd name="connsiteY3" fmla="*/ 3429303 h 3429303"/>
              <a:gd name="connsiteX4" fmla="*/ 0 w 8343172"/>
              <a:gd name="connsiteY4" fmla="*/ 305699 h 3429303"/>
              <a:gd name="connsiteX0" fmla="*/ 0 w 8349522"/>
              <a:gd name="connsiteY0" fmla="*/ 308874 h 3429303"/>
              <a:gd name="connsiteX1" fmla="*/ 8349522 w 8349522"/>
              <a:gd name="connsiteY1" fmla="*/ 0 h 3429303"/>
              <a:gd name="connsiteX2" fmla="*/ 8334282 w 8349522"/>
              <a:gd name="connsiteY2" fmla="*/ 2926383 h 3429303"/>
              <a:gd name="connsiteX3" fmla="*/ 13242 w 8349522"/>
              <a:gd name="connsiteY3" fmla="*/ 3429303 h 3429303"/>
              <a:gd name="connsiteX4" fmla="*/ 0 w 8349522"/>
              <a:gd name="connsiteY4" fmla="*/ 308874 h 3429303"/>
              <a:gd name="connsiteX0" fmla="*/ 0 w 8352697"/>
              <a:gd name="connsiteY0" fmla="*/ 312049 h 3429303"/>
              <a:gd name="connsiteX1" fmla="*/ 8352697 w 8352697"/>
              <a:gd name="connsiteY1" fmla="*/ 0 h 3429303"/>
              <a:gd name="connsiteX2" fmla="*/ 8337457 w 8352697"/>
              <a:gd name="connsiteY2" fmla="*/ 2926383 h 3429303"/>
              <a:gd name="connsiteX3" fmla="*/ 16417 w 8352697"/>
              <a:gd name="connsiteY3" fmla="*/ 3429303 h 3429303"/>
              <a:gd name="connsiteX4" fmla="*/ 0 w 8352697"/>
              <a:gd name="connsiteY4" fmla="*/ 312049 h 3429303"/>
              <a:gd name="connsiteX0" fmla="*/ 0 w 8349522"/>
              <a:gd name="connsiteY0" fmla="*/ 302524 h 3429303"/>
              <a:gd name="connsiteX1" fmla="*/ 8349522 w 8349522"/>
              <a:gd name="connsiteY1" fmla="*/ 0 h 3429303"/>
              <a:gd name="connsiteX2" fmla="*/ 8334282 w 8349522"/>
              <a:gd name="connsiteY2" fmla="*/ 2926383 h 3429303"/>
              <a:gd name="connsiteX3" fmla="*/ 13242 w 8349522"/>
              <a:gd name="connsiteY3" fmla="*/ 3429303 h 3429303"/>
              <a:gd name="connsiteX4" fmla="*/ 0 w 8349522"/>
              <a:gd name="connsiteY4" fmla="*/ 302524 h 3429303"/>
              <a:gd name="connsiteX0" fmla="*/ 0 w 8349522"/>
              <a:gd name="connsiteY0" fmla="*/ 302524 h 3226103"/>
              <a:gd name="connsiteX1" fmla="*/ 8349522 w 8349522"/>
              <a:gd name="connsiteY1" fmla="*/ 0 h 3226103"/>
              <a:gd name="connsiteX2" fmla="*/ 8334282 w 8349522"/>
              <a:gd name="connsiteY2" fmla="*/ 2926383 h 3226103"/>
              <a:gd name="connsiteX3" fmla="*/ 13242 w 8349522"/>
              <a:gd name="connsiteY3" fmla="*/ 3226103 h 3226103"/>
              <a:gd name="connsiteX4" fmla="*/ 0 w 8349522"/>
              <a:gd name="connsiteY4" fmla="*/ 302524 h 3226103"/>
              <a:gd name="connsiteX0" fmla="*/ 0 w 8883911"/>
              <a:gd name="connsiteY0" fmla="*/ 326274 h 3226103"/>
              <a:gd name="connsiteX1" fmla="*/ 8883911 w 8883911"/>
              <a:gd name="connsiteY1" fmla="*/ 0 h 3226103"/>
              <a:gd name="connsiteX2" fmla="*/ 8868671 w 8883911"/>
              <a:gd name="connsiteY2" fmla="*/ 2926383 h 3226103"/>
              <a:gd name="connsiteX3" fmla="*/ 547631 w 8883911"/>
              <a:gd name="connsiteY3" fmla="*/ 3226103 h 3226103"/>
              <a:gd name="connsiteX4" fmla="*/ 0 w 8883911"/>
              <a:gd name="connsiteY4" fmla="*/ 326274 h 3226103"/>
              <a:gd name="connsiteX0" fmla="*/ 0 w 8872036"/>
              <a:gd name="connsiteY0" fmla="*/ 326274 h 3226103"/>
              <a:gd name="connsiteX1" fmla="*/ 8872036 w 8872036"/>
              <a:gd name="connsiteY1" fmla="*/ 0 h 3226103"/>
              <a:gd name="connsiteX2" fmla="*/ 8856796 w 8872036"/>
              <a:gd name="connsiteY2" fmla="*/ 2926383 h 3226103"/>
              <a:gd name="connsiteX3" fmla="*/ 535756 w 8872036"/>
              <a:gd name="connsiteY3" fmla="*/ 3226103 h 3226103"/>
              <a:gd name="connsiteX4" fmla="*/ 0 w 8872036"/>
              <a:gd name="connsiteY4" fmla="*/ 326274 h 3226103"/>
              <a:gd name="connsiteX0" fmla="*/ 34357 w 8906393"/>
              <a:gd name="connsiteY0" fmla="*/ 326274 h 3273604"/>
              <a:gd name="connsiteX1" fmla="*/ 8906393 w 8906393"/>
              <a:gd name="connsiteY1" fmla="*/ 0 h 3273604"/>
              <a:gd name="connsiteX2" fmla="*/ 8891153 w 8906393"/>
              <a:gd name="connsiteY2" fmla="*/ 2926383 h 3273604"/>
              <a:gd name="connsiteX3" fmla="*/ 98 w 8906393"/>
              <a:gd name="connsiteY3" fmla="*/ 3273604 h 3273604"/>
              <a:gd name="connsiteX4" fmla="*/ 34357 w 8906393"/>
              <a:gd name="connsiteY4" fmla="*/ 326274 h 3273604"/>
              <a:gd name="connsiteX0" fmla="*/ 0 w 8907662"/>
              <a:gd name="connsiteY0" fmla="*/ 338149 h 3273604"/>
              <a:gd name="connsiteX1" fmla="*/ 8907662 w 8907662"/>
              <a:gd name="connsiteY1" fmla="*/ 0 h 3273604"/>
              <a:gd name="connsiteX2" fmla="*/ 8892422 w 8907662"/>
              <a:gd name="connsiteY2" fmla="*/ 2926383 h 3273604"/>
              <a:gd name="connsiteX3" fmla="*/ 1367 w 8907662"/>
              <a:gd name="connsiteY3" fmla="*/ 3273604 h 3273604"/>
              <a:gd name="connsiteX4" fmla="*/ 0 w 8907662"/>
              <a:gd name="connsiteY4" fmla="*/ 338149 h 3273604"/>
              <a:gd name="connsiteX0" fmla="*/ 0 w 8907662"/>
              <a:gd name="connsiteY0" fmla="*/ 338149 h 3273604"/>
              <a:gd name="connsiteX1" fmla="*/ 8907662 w 8907662"/>
              <a:gd name="connsiteY1" fmla="*/ 0 h 3273604"/>
              <a:gd name="connsiteX2" fmla="*/ 8892422 w 8907662"/>
              <a:gd name="connsiteY2" fmla="*/ 2926383 h 3273604"/>
              <a:gd name="connsiteX3" fmla="*/ 32591 w 8907662"/>
              <a:gd name="connsiteY3" fmla="*/ 3273604 h 3273604"/>
              <a:gd name="connsiteX4" fmla="*/ 0 w 8907662"/>
              <a:gd name="connsiteY4" fmla="*/ 338149 h 3273604"/>
              <a:gd name="connsiteX0" fmla="*/ 0 w 8885359"/>
              <a:gd name="connsiteY0" fmla="*/ 338149 h 3273604"/>
              <a:gd name="connsiteX1" fmla="*/ 8885359 w 8885359"/>
              <a:gd name="connsiteY1" fmla="*/ 0 h 3273604"/>
              <a:gd name="connsiteX2" fmla="*/ 8870119 w 8885359"/>
              <a:gd name="connsiteY2" fmla="*/ 2926383 h 3273604"/>
              <a:gd name="connsiteX3" fmla="*/ 10288 w 8885359"/>
              <a:gd name="connsiteY3" fmla="*/ 3273604 h 3273604"/>
              <a:gd name="connsiteX4" fmla="*/ 0 w 8885359"/>
              <a:gd name="connsiteY4" fmla="*/ 338149 h 327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5359" h="3273604">
                <a:moveTo>
                  <a:pt x="0" y="338149"/>
                </a:moveTo>
                <a:lnTo>
                  <a:pt x="8885359" y="0"/>
                </a:lnTo>
                <a:lnTo>
                  <a:pt x="8870119" y="2926383"/>
                </a:lnTo>
                <a:lnTo>
                  <a:pt x="10288" y="3273604"/>
                </a:lnTo>
                <a:cubicBezTo>
                  <a:pt x="7991" y="2232403"/>
                  <a:pt x="2297" y="1379350"/>
                  <a:pt x="0" y="338149"/>
                </a:cubicBezTo>
                <a:close/>
              </a:path>
            </a:pathLst>
          </a:custGeom>
          <a:solidFill>
            <a:srgbClr val="434343"/>
          </a:solidFill>
        </p:spPr>
        <p:txBody>
          <a:bodyPr lIns="576000" anchor="ctr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Platzhalter: Bild Titelfolie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18C730E-B3F8-944F-8BC2-E236CE7245E4}"/>
              </a:ext>
            </a:extLst>
          </p:cNvPr>
          <p:cNvSpPr txBox="1"/>
          <p:nvPr userDrawn="1"/>
        </p:nvSpPr>
        <p:spPr>
          <a:xfrm>
            <a:off x="-2031023" y="2620375"/>
            <a:ext cx="20213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Platzhalterbild ersetzen:</a:t>
            </a:r>
            <a:b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Bild löschen und durch neues Bild ersetzen &gt; über Bildformat &gt; Zuschneiden im Rahmen ggf. nachpositionieren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B17960-7FEA-3C44-9F5C-B38F41DF0CD3}"/>
              </a:ext>
            </a:extLst>
          </p:cNvPr>
          <p:cNvSpPr txBox="1"/>
          <p:nvPr userDrawn="1"/>
        </p:nvSpPr>
        <p:spPr>
          <a:xfrm>
            <a:off x="9903" y="-313433"/>
            <a:ext cx="1703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V1: Titelfolie mit Bild</a:t>
            </a:r>
          </a:p>
        </p:txBody>
      </p:sp>
    </p:spTree>
    <p:extLst>
      <p:ext uri="{BB962C8B-B14F-4D97-AF65-F5344CB8AC3E}">
        <p14:creationId xmlns:p14="http://schemas.microsoft.com/office/powerpoint/2010/main" val="2756911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alt - Bild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9278302A-602E-374F-9D64-8FCFB4DC60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19600" y="1364399"/>
            <a:ext cx="3981600" cy="411120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Aufzählung 1. Ebene Arial Regular 18 </a:t>
            </a:r>
            <a:r>
              <a:rPr lang="de-DE" dirty="0" err="1"/>
              <a:t>pt</a:t>
            </a:r>
            <a:r>
              <a:rPr lang="de-DE" dirty="0"/>
              <a:t>, ZA: 24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2. Ebene</a:t>
            </a:r>
          </a:p>
          <a:p>
            <a:pPr lvl="2"/>
            <a:r>
              <a:rPr lang="de-DE" dirty="0"/>
              <a:t>3. Ebene</a:t>
            </a:r>
          </a:p>
          <a:p>
            <a:pPr lvl="3"/>
            <a:r>
              <a:rPr lang="de-DE" dirty="0"/>
              <a:t>4. Ebene</a:t>
            </a:r>
          </a:p>
          <a:p>
            <a:pPr lvl="4"/>
            <a:r>
              <a:rPr lang="de-DE" dirty="0"/>
              <a:t>5. Ebene</a:t>
            </a:r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07DD2921-214D-B547-93DD-EB9D2A99CCE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50861" y="1381405"/>
            <a:ext cx="5545139" cy="4093589"/>
          </a:xfrm>
          <a:prstGeom prst="rect">
            <a:avLst/>
          </a:prstGeom>
          <a:solidFill>
            <a:srgbClr val="434343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Platzhalter: Bild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86E90AC2-BC99-614A-AF4F-584EF9915C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rgbClr val="C40D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Arial Regular 24pt, ZA: 28pt</a:t>
            </a:r>
            <a:br>
              <a:rPr lang="de-DE" dirty="0"/>
            </a:br>
            <a:r>
              <a:rPr lang="de-DE" dirty="0"/>
              <a:t>optional 2-zeilig</a:t>
            </a:r>
          </a:p>
        </p:txBody>
      </p:sp>
    </p:spTree>
    <p:extLst>
      <p:ext uri="{BB962C8B-B14F-4D97-AF65-F5344CB8AC3E}">
        <p14:creationId xmlns:p14="http://schemas.microsoft.com/office/powerpoint/2010/main" val="3214632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800" y="3175200"/>
            <a:ext cx="9721850" cy="2124075"/>
          </a:xfrm>
          <a:prstGeom prst="rect">
            <a:avLst/>
          </a:prstGeom>
        </p:spPr>
        <p:txBody>
          <a:bodyPr lIns="0" tIns="0"/>
          <a:lstStyle>
            <a:lvl1pPr marL="2286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Aufzählung 1. Ebene Arial Regular 18 </a:t>
            </a:r>
            <a:r>
              <a:rPr lang="de-DE" dirty="0" err="1"/>
              <a:t>pt</a:t>
            </a:r>
            <a:r>
              <a:rPr lang="de-DE" dirty="0"/>
              <a:t>, ZA: 24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2. Ebene</a:t>
            </a:r>
          </a:p>
          <a:p>
            <a:pPr lvl="2"/>
            <a:r>
              <a:rPr lang="de-DE" dirty="0"/>
              <a:t>3. Ebene</a:t>
            </a:r>
          </a:p>
          <a:p>
            <a:pPr lvl="3"/>
            <a:r>
              <a:rPr lang="de-DE" dirty="0"/>
              <a:t>4. Ebene</a:t>
            </a:r>
          </a:p>
          <a:p>
            <a:pPr lvl="4"/>
            <a:r>
              <a:rPr lang="de-DE" dirty="0"/>
              <a:t>5. Ebene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9DAAF3EE-A5B2-F647-838D-0DFAACB4D5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371600"/>
            <a:ext cx="9721850" cy="15263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Arial Regular 18pt, ZA: 24pt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br>
              <a:rPr lang="de-DE" dirty="0"/>
            </a:br>
            <a:r>
              <a:rPr lang="de-DE" dirty="0"/>
              <a:t>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rgbClr val="C40D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Arial Regular 24pt, ZA: 28pt</a:t>
            </a:r>
            <a:br>
              <a:rPr lang="de-DE" dirty="0"/>
            </a:br>
            <a:r>
              <a:rPr lang="de-DE" dirty="0"/>
              <a:t>optional 2-zeilig</a:t>
            </a:r>
          </a:p>
        </p:txBody>
      </p:sp>
    </p:spTree>
    <p:extLst>
      <p:ext uri="{BB962C8B-B14F-4D97-AF65-F5344CB8AC3E}">
        <p14:creationId xmlns:p14="http://schemas.microsoft.com/office/powerpoint/2010/main" val="245461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800" y="3175200"/>
            <a:ext cx="9721850" cy="2124075"/>
          </a:xfrm>
          <a:prstGeom prst="rect">
            <a:avLst/>
          </a:prstGeom>
        </p:spPr>
        <p:txBody>
          <a:bodyPr lIns="0" tIns="0"/>
          <a:lstStyle>
            <a:lvl1pPr marL="2286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Aufzählung 1. Ebene Arial Regular 18 </a:t>
            </a:r>
            <a:r>
              <a:rPr lang="de-DE" dirty="0" err="1"/>
              <a:t>pt</a:t>
            </a:r>
            <a:r>
              <a:rPr lang="de-DE" dirty="0"/>
              <a:t>, ZA: 24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2. Ebene</a:t>
            </a:r>
          </a:p>
          <a:p>
            <a:pPr lvl="2"/>
            <a:r>
              <a:rPr lang="de-DE" dirty="0"/>
              <a:t>3. Ebene</a:t>
            </a:r>
          </a:p>
          <a:p>
            <a:pPr lvl="3"/>
            <a:r>
              <a:rPr lang="de-DE" dirty="0"/>
              <a:t>4. Ebene</a:t>
            </a:r>
          </a:p>
          <a:p>
            <a:pPr lvl="4"/>
            <a:r>
              <a:rPr lang="de-DE" dirty="0"/>
              <a:t>5. Ebene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9DAAF3EE-A5B2-F647-838D-0DFAACB4D5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371600"/>
            <a:ext cx="9721850" cy="15263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Arial Regular 18pt, ZA: 24pt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br>
              <a:rPr lang="de-DE" dirty="0"/>
            </a:br>
            <a:r>
              <a:rPr lang="de-DE" dirty="0"/>
              <a:t>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rgbClr val="C40D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Arial Regular 24pt, ZA: 28pt</a:t>
            </a:r>
            <a:br>
              <a:rPr lang="de-DE" dirty="0"/>
            </a:br>
            <a:r>
              <a:rPr lang="de-DE" dirty="0"/>
              <a:t>optional 2-zeilig</a:t>
            </a:r>
          </a:p>
        </p:txBody>
      </p:sp>
    </p:spTree>
    <p:extLst>
      <p:ext uri="{BB962C8B-B14F-4D97-AF65-F5344CB8AC3E}">
        <p14:creationId xmlns:p14="http://schemas.microsoft.com/office/powerpoint/2010/main" val="1878914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>
            <a:extLst>
              <a:ext uri="{FF2B5EF4-FFF2-40B4-BE49-F238E27FC236}">
                <a16:creationId xmlns:a16="http://schemas.microsoft.com/office/drawing/2014/main" id="{55FA8C39-046E-E34F-8E80-7B9D099D728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19600" y="1382400"/>
            <a:ext cx="3982945" cy="40935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Arial Regular 18pt, ZA: 24pt </a:t>
            </a:r>
            <a:br>
              <a:rPr lang="de-DE" dirty="0"/>
            </a:b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br>
              <a:rPr lang="de-DE" dirty="0"/>
            </a:br>
            <a:r>
              <a:rPr lang="de-DE" dirty="0"/>
              <a:t>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8BAC5633-896E-0F44-8840-CC87B5BE704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50861" y="1381405"/>
            <a:ext cx="5545139" cy="4093589"/>
          </a:xfrm>
          <a:prstGeom prst="rect">
            <a:avLst/>
          </a:prstGeom>
          <a:solidFill>
            <a:srgbClr val="434343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Platzhalter: Bild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8B97D328-84F0-2C4A-BBAB-1E79CDFE9B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rgbClr val="C40D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Arial Regular 24pt, ZA: 28pt</a:t>
            </a:r>
            <a:br>
              <a:rPr lang="de-DE" dirty="0"/>
            </a:br>
            <a:r>
              <a:rPr lang="de-DE" dirty="0"/>
              <a:t>optional 2-zeilig</a:t>
            </a:r>
          </a:p>
        </p:txBody>
      </p:sp>
    </p:spTree>
    <p:extLst>
      <p:ext uri="{BB962C8B-B14F-4D97-AF65-F5344CB8AC3E}">
        <p14:creationId xmlns:p14="http://schemas.microsoft.com/office/powerpoint/2010/main" val="2722595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alt - Bild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9278302A-602E-374F-9D64-8FCFB4DC60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19600" y="1364399"/>
            <a:ext cx="3981600" cy="411120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Aufzählung 1. Ebene Arial Regular 18 </a:t>
            </a:r>
            <a:r>
              <a:rPr lang="de-DE" dirty="0" err="1"/>
              <a:t>pt</a:t>
            </a:r>
            <a:r>
              <a:rPr lang="de-DE" dirty="0"/>
              <a:t>, ZA: 24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2. Ebene</a:t>
            </a:r>
          </a:p>
          <a:p>
            <a:pPr lvl="2"/>
            <a:r>
              <a:rPr lang="de-DE" dirty="0"/>
              <a:t>3. Ebene</a:t>
            </a:r>
          </a:p>
          <a:p>
            <a:pPr lvl="3"/>
            <a:r>
              <a:rPr lang="de-DE" dirty="0"/>
              <a:t>4. Ebene</a:t>
            </a:r>
          </a:p>
          <a:p>
            <a:pPr lvl="4"/>
            <a:r>
              <a:rPr lang="de-DE" dirty="0"/>
              <a:t>5. Ebene</a:t>
            </a:r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07DD2921-214D-B547-93DD-EB9D2A99CCE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50861" y="1381405"/>
            <a:ext cx="5545139" cy="4093589"/>
          </a:xfrm>
          <a:prstGeom prst="rect">
            <a:avLst/>
          </a:prstGeom>
          <a:solidFill>
            <a:srgbClr val="434343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Platzhalter: Bild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86E90AC2-BC99-614A-AF4F-584EF9915C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rgbClr val="C40D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Arial Regular 24pt, ZA: 28pt</a:t>
            </a:r>
            <a:br>
              <a:rPr lang="de-DE" dirty="0"/>
            </a:br>
            <a:r>
              <a:rPr lang="de-DE" dirty="0"/>
              <a:t>optional 2-zeilig</a:t>
            </a:r>
          </a:p>
        </p:txBody>
      </p:sp>
    </p:spTree>
    <p:extLst>
      <p:ext uri="{BB962C8B-B14F-4D97-AF65-F5344CB8AC3E}">
        <p14:creationId xmlns:p14="http://schemas.microsoft.com/office/powerpoint/2010/main" val="2021160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740704DC-2971-A248-9827-94150E3D8746}"/>
              </a:ext>
            </a:extLst>
          </p:cNvPr>
          <p:cNvSpPr txBox="1"/>
          <p:nvPr userDrawn="1"/>
        </p:nvSpPr>
        <p:spPr>
          <a:xfrm>
            <a:off x="9903" y="-313433"/>
            <a:ext cx="1703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V2: Titelfolie ohne Bild</a:t>
            </a:r>
          </a:p>
        </p:txBody>
      </p:sp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800" y="3175200"/>
            <a:ext cx="9721850" cy="2124075"/>
          </a:xfrm>
          <a:prstGeom prst="rect">
            <a:avLst/>
          </a:prstGeom>
        </p:spPr>
        <p:txBody>
          <a:bodyPr lIns="0" tIns="0"/>
          <a:lstStyle>
            <a:lvl1pPr marL="2286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Aufzählung 1. Ebene Arial Regular 18 </a:t>
            </a:r>
            <a:r>
              <a:rPr lang="de-DE" dirty="0" err="1"/>
              <a:t>pt</a:t>
            </a:r>
            <a:r>
              <a:rPr lang="de-DE" dirty="0"/>
              <a:t>, ZA: 24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2. Ebene</a:t>
            </a:r>
          </a:p>
          <a:p>
            <a:pPr lvl="2"/>
            <a:r>
              <a:rPr lang="de-DE" dirty="0"/>
              <a:t>3. Ebene</a:t>
            </a:r>
          </a:p>
          <a:p>
            <a:pPr lvl="3"/>
            <a:r>
              <a:rPr lang="de-DE" dirty="0"/>
              <a:t>4. Ebene</a:t>
            </a:r>
          </a:p>
          <a:p>
            <a:pPr lvl="4"/>
            <a:r>
              <a:rPr lang="de-DE" dirty="0"/>
              <a:t>5. Ebene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9DAAF3EE-A5B2-F647-838D-0DFAACB4D5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371600"/>
            <a:ext cx="9721850" cy="15263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Arial Regular 18pt, ZA: 24pt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br>
              <a:rPr lang="de-DE" dirty="0"/>
            </a:br>
            <a:r>
              <a:rPr lang="de-DE" dirty="0"/>
              <a:t>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rgbClr val="C40D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Arial Regular 24pt, ZA: 28pt</a:t>
            </a:r>
            <a:br>
              <a:rPr lang="de-DE" dirty="0"/>
            </a:br>
            <a:r>
              <a:rPr lang="de-DE" dirty="0"/>
              <a:t>optional 2-zeilig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800" y="3175200"/>
            <a:ext cx="9721850" cy="2124075"/>
          </a:xfrm>
          <a:prstGeom prst="rect">
            <a:avLst/>
          </a:prstGeom>
        </p:spPr>
        <p:txBody>
          <a:bodyPr lIns="0" tIns="0"/>
          <a:lstStyle>
            <a:lvl1pPr marL="2286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Aufzählung 1. Ebene Arial Regular 18 </a:t>
            </a:r>
            <a:r>
              <a:rPr lang="de-DE" dirty="0" err="1"/>
              <a:t>pt</a:t>
            </a:r>
            <a:r>
              <a:rPr lang="de-DE" dirty="0"/>
              <a:t>, ZA: 24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2. Ebene</a:t>
            </a:r>
          </a:p>
          <a:p>
            <a:pPr lvl="2"/>
            <a:r>
              <a:rPr lang="de-DE" dirty="0"/>
              <a:t>3. Ebene</a:t>
            </a:r>
          </a:p>
          <a:p>
            <a:pPr lvl="3"/>
            <a:r>
              <a:rPr lang="de-DE" dirty="0"/>
              <a:t>4. Ebene</a:t>
            </a:r>
          </a:p>
          <a:p>
            <a:pPr lvl="4"/>
            <a:r>
              <a:rPr lang="de-DE" dirty="0"/>
              <a:t>5. Ebene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9DAAF3EE-A5B2-F647-838D-0DFAACB4D5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371600"/>
            <a:ext cx="9721850" cy="15263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Arial Regular 18pt, ZA: 24pt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br>
              <a:rPr lang="de-DE" dirty="0"/>
            </a:br>
            <a:r>
              <a:rPr lang="de-DE" dirty="0"/>
              <a:t>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rgbClr val="C40D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Arial Regular 24pt, ZA: 28pt</a:t>
            </a:r>
            <a:br>
              <a:rPr lang="de-DE" dirty="0"/>
            </a:br>
            <a:r>
              <a:rPr lang="de-DE" dirty="0"/>
              <a:t>optional 2-zeilig</a:t>
            </a:r>
          </a:p>
        </p:txBody>
      </p:sp>
    </p:spTree>
    <p:extLst>
      <p:ext uri="{BB962C8B-B14F-4D97-AF65-F5344CB8AC3E}">
        <p14:creationId xmlns:p14="http://schemas.microsoft.com/office/powerpoint/2010/main" val="3120921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>
            <a:extLst>
              <a:ext uri="{FF2B5EF4-FFF2-40B4-BE49-F238E27FC236}">
                <a16:creationId xmlns:a16="http://schemas.microsoft.com/office/drawing/2014/main" id="{55FA8C39-046E-E34F-8E80-7B9D099D728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19600" y="1382400"/>
            <a:ext cx="3982945" cy="40935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Arial Regular 18pt, ZA: 24pt </a:t>
            </a:r>
            <a:br>
              <a:rPr lang="de-DE" dirty="0"/>
            </a:b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br>
              <a:rPr lang="de-DE" dirty="0"/>
            </a:br>
            <a:r>
              <a:rPr lang="de-DE" dirty="0"/>
              <a:t>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8BAC5633-896E-0F44-8840-CC87B5BE704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50861" y="1381405"/>
            <a:ext cx="5545139" cy="4093589"/>
          </a:xfrm>
          <a:prstGeom prst="rect">
            <a:avLst/>
          </a:prstGeom>
          <a:solidFill>
            <a:srgbClr val="434343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Platzhalter: Bild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8B97D328-84F0-2C4A-BBAB-1E79CDFE9B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rgbClr val="C40D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Arial Regular 24pt, ZA: 28pt</a:t>
            </a:r>
            <a:br>
              <a:rPr lang="de-DE" dirty="0"/>
            </a:br>
            <a:r>
              <a:rPr lang="de-DE" dirty="0"/>
              <a:t>optional 2-zeilig</a:t>
            </a:r>
          </a:p>
        </p:txBody>
      </p:sp>
    </p:spTree>
    <p:extLst>
      <p:ext uri="{BB962C8B-B14F-4D97-AF65-F5344CB8AC3E}">
        <p14:creationId xmlns:p14="http://schemas.microsoft.com/office/powerpoint/2010/main" val="664388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alt - Bild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9278302A-602E-374F-9D64-8FCFB4DC60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19600" y="1364399"/>
            <a:ext cx="3981600" cy="411120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Aufzählung 1. Ebene Arial Regular 18 </a:t>
            </a:r>
            <a:r>
              <a:rPr lang="de-DE" dirty="0" err="1"/>
              <a:t>pt</a:t>
            </a:r>
            <a:r>
              <a:rPr lang="de-DE" dirty="0"/>
              <a:t>, ZA: 24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2. Ebene</a:t>
            </a:r>
          </a:p>
          <a:p>
            <a:pPr lvl="2"/>
            <a:r>
              <a:rPr lang="de-DE" dirty="0"/>
              <a:t>3. Ebene</a:t>
            </a:r>
          </a:p>
          <a:p>
            <a:pPr lvl="3"/>
            <a:r>
              <a:rPr lang="de-DE" dirty="0"/>
              <a:t>4. Ebene</a:t>
            </a:r>
          </a:p>
          <a:p>
            <a:pPr lvl="4"/>
            <a:r>
              <a:rPr lang="de-DE" dirty="0"/>
              <a:t>5. Ebene</a:t>
            </a:r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07DD2921-214D-B547-93DD-EB9D2A99CCE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50861" y="1381405"/>
            <a:ext cx="5545139" cy="4093589"/>
          </a:xfrm>
          <a:prstGeom prst="rect">
            <a:avLst/>
          </a:prstGeom>
          <a:solidFill>
            <a:srgbClr val="434343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Platzhalter: Bild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86E90AC2-BC99-614A-AF4F-584EF9915C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rgbClr val="C40D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Arial Regular 24pt, ZA: 28pt</a:t>
            </a:r>
            <a:br>
              <a:rPr lang="de-DE" dirty="0"/>
            </a:br>
            <a:r>
              <a:rPr lang="de-DE" dirty="0"/>
              <a:t>optional 2-zeilig</a:t>
            </a:r>
          </a:p>
        </p:txBody>
      </p:sp>
    </p:spTree>
    <p:extLst>
      <p:ext uri="{BB962C8B-B14F-4D97-AF65-F5344CB8AC3E}">
        <p14:creationId xmlns:p14="http://schemas.microsoft.com/office/powerpoint/2010/main" val="3276434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800" y="3175200"/>
            <a:ext cx="9721850" cy="2124075"/>
          </a:xfrm>
          <a:prstGeom prst="rect">
            <a:avLst/>
          </a:prstGeom>
        </p:spPr>
        <p:txBody>
          <a:bodyPr lIns="0" tIns="0"/>
          <a:lstStyle>
            <a:lvl1pPr marL="2286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Aufzählung 1. Ebene Arial Regular 18 </a:t>
            </a:r>
            <a:r>
              <a:rPr lang="de-DE" dirty="0" err="1"/>
              <a:t>pt</a:t>
            </a:r>
            <a:r>
              <a:rPr lang="de-DE" dirty="0"/>
              <a:t>, ZA: 24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2. Ebene</a:t>
            </a:r>
          </a:p>
          <a:p>
            <a:pPr lvl="2"/>
            <a:r>
              <a:rPr lang="de-DE" dirty="0"/>
              <a:t>3. Ebene</a:t>
            </a:r>
          </a:p>
          <a:p>
            <a:pPr lvl="3"/>
            <a:r>
              <a:rPr lang="de-DE" dirty="0"/>
              <a:t>4. Ebene</a:t>
            </a:r>
          </a:p>
          <a:p>
            <a:pPr lvl="4"/>
            <a:r>
              <a:rPr lang="de-DE" dirty="0"/>
              <a:t>5. Ebene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9DAAF3EE-A5B2-F647-838D-0DFAACB4D5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371600"/>
            <a:ext cx="9721850" cy="15263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Arial Regular 18pt, ZA: 24pt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br>
              <a:rPr lang="de-DE" dirty="0"/>
            </a:br>
            <a:r>
              <a:rPr lang="de-DE" dirty="0"/>
              <a:t>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rgbClr val="C40D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Arial Regular 24pt, ZA: 28pt</a:t>
            </a:r>
            <a:br>
              <a:rPr lang="de-DE" dirty="0"/>
            </a:br>
            <a:r>
              <a:rPr lang="de-DE" dirty="0"/>
              <a:t>optional 2-zeilig</a:t>
            </a:r>
          </a:p>
        </p:txBody>
      </p:sp>
    </p:spTree>
    <p:extLst>
      <p:ext uri="{BB962C8B-B14F-4D97-AF65-F5344CB8AC3E}">
        <p14:creationId xmlns:p14="http://schemas.microsoft.com/office/powerpoint/2010/main" val="1973163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800" y="3175200"/>
            <a:ext cx="9721850" cy="2124075"/>
          </a:xfrm>
          <a:prstGeom prst="rect">
            <a:avLst/>
          </a:prstGeom>
        </p:spPr>
        <p:txBody>
          <a:bodyPr lIns="0" tIns="0"/>
          <a:lstStyle>
            <a:lvl1pPr marL="2286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Aufzählung 1. Ebene Arial Regular 18 </a:t>
            </a:r>
            <a:r>
              <a:rPr lang="de-DE" dirty="0" err="1"/>
              <a:t>pt</a:t>
            </a:r>
            <a:r>
              <a:rPr lang="de-DE" dirty="0"/>
              <a:t>, ZA: 24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2. Ebene</a:t>
            </a:r>
          </a:p>
          <a:p>
            <a:pPr lvl="2"/>
            <a:r>
              <a:rPr lang="de-DE" dirty="0"/>
              <a:t>3. Ebene</a:t>
            </a:r>
          </a:p>
          <a:p>
            <a:pPr lvl="3"/>
            <a:r>
              <a:rPr lang="de-DE" dirty="0"/>
              <a:t>4. Ebene</a:t>
            </a:r>
          </a:p>
          <a:p>
            <a:pPr lvl="4"/>
            <a:r>
              <a:rPr lang="de-DE" dirty="0"/>
              <a:t>5. Ebene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9DAAF3EE-A5B2-F647-838D-0DFAACB4D5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371600"/>
            <a:ext cx="9721850" cy="15263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Arial Regular 18pt, ZA: 24pt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br>
              <a:rPr lang="de-DE" dirty="0"/>
            </a:br>
            <a:r>
              <a:rPr lang="de-DE" dirty="0"/>
              <a:t>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rgbClr val="C40D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Arial Regular 24pt, ZA: 28pt</a:t>
            </a:r>
            <a:br>
              <a:rPr lang="de-DE" dirty="0"/>
            </a:br>
            <a:r>
              <a:rPr lang="de-DE" dirty="0"/>
              <a:t>optional 2-zeilig</a:t>
            </a:r>
          </a:p>
        </p:txBody>
      </p:sp>
    </p:spTree>
    <p:extLst>
      <p:ext uri="{BB962C8B-B14F-4D97-AF65-F5344CB8AC3E}">
        <p14:creationId xmlns:p14="http://schemas.microsoft.com/office/powerpoint/2010/main" val="376838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>
            <a:extLst>
              <a:ext uri="{FF2B5EF4-FFF2-40B4-BE49-F238E27FC236}">
                <a16:creationId xmlns:a16="http://schemas.microsoft.com/office/drawing/2014/main" id="{55FA8C39-046E-E34F-8E80-7B9D099D728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19600" y="1382400"/>
            <a:ext cx="3982945" cy="40935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Arial Regular 18pt, ZA: 24pt </a:t>
            </a:r>
            <a:br>
              <a:rPr lang="de-DE" dirty="0"/>
            </a:b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br>
              <a:rPr lang="de-DE" dirty="0"/>
            </a:br>
            <a:r>
              <a:rPr lang="de-DE" dirty="0"/>
              <a:t>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8BAC5633-896E-0F44-8840-CC87B5BE704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50861" y="1381405"/>
            <a:ext cx="5545139" cy="4093589"/>
          </a:xfrm>
          <a:prstGeom prst="rect">
            <a:avLst/>
          </a:prstGeom>
          <a:solidFill>
            <a:srgbClr val="434343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Platzhalter: Bild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8B97D328-84F0-2C4A-BBAB-1E79CDFE9B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rgbClr val="C40D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Arial Regular 24pt, ZA: 28pt</a:t>
            </a:r>
            <a:br>
              <a:rPr lang="de-DE" dirty="0"/>
            </a:br>
            <a:r>
              <a:rPr lang="de-DE" dirty="0"/>
              <a:t>optional 2-zeilig</a:t>
            </a:r>
          </a:p>
        </p:txBody>
      </p:sp>
    </p:spTree>
    <p:extLst>
      <p:ext uri="{BB962C8B-B14F-4D97-AF65-F5344CB8AC3E}">
        <p14:creationId xmlns:p14="http://schemas.microsoft.com/office/powerpoint/2010/main" val="2517099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sv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sv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sv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solidFill>
            <a:srgbClr val="C40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3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solidFill>
            <a:srgbClr val="C40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AFF88A13-194B-9248-BDFD-1579E6D3EC48}"/>
              </a:ext>
            </a:extLst>
          </p:cNvPr>
          <p:cNvSpPr txBox="1"/>
          <p:nvPr userDrawn="1"/>
        </p:nvSpPr>
        <p:spPr>
          <a:xfrm>
            <a:off x="550800" y="6399924"/>
            <a:ext cx="1074739" cy="1904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Seite </a:t>
            </a:r>
            <a:fld id="{675EF3AE-78B3-9641-A88A-C3B5FFA9245E}" type="slidenum">
              <a:rPr lang="de-DE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625600" y="6118915"/>
            <a:ext cx="10015600" cy="6771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r">
              <a:lnSpc>
                <a:spcPct val="100000"/>
              </a:lnSpc>
              <a:defRPr/>
            </a:pP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Sophie Hoppe¹, </a:t>
            </a:r>
            <a:r>
              <a:rPr lang="de-DE" sz="1200" noProof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Anabell</a:t>
            </a:r>
            <a:r>
              <a:rPr lang="de-DE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Hacker²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Markus Brückl¹</a:t>
            </a:r>
          </a:p>
          <a:p>
            <a:pPr lvl="0" algn="r">
              <a:lnSpc>
                <a:spcPct val="100000"/>
              </a:lnSpc>
              <a:defRPr/>
            </a:pPr>
            <a:r>
              <a:rPr lang="de-DE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¹Technische </a:t>
            </a:r>
            <a:r>
              <a:rPr lang="de-DE" sz="1000" i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Universität Berlin – Fachgebiet Kommunikationswissenschaft; ²Otto-von-Guericke-Universität Magdeburg – Mobile Dialogsysteme</a:t>
            </a:r>
          </a:p>
          <a:p>
            <a:pPr lvl="0" algn="r">
              <a:lnSpc>
                <a:spcPct val="100000"/>
              </a:lnSpc>
              <a:defRPr/>
            </a:pPr>
            <a:endParaRPr lang="de-DE" sz="1000" i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>
              <a:lnSpc>
                <a:spcPct val="100000"/>
              </a:lnSpc>
              <a:defRPr/>
            </a:pPr>
            <a:r>
              <a:rPr lang="en-US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 </a:t>
            </a:r>
            <a:r>
              <a:rPr lang="en-US" sz="1200" noProof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Konferenz</a:t>
            </a:r>
            <a:r>
              <a:rPr lang="en-US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ESSV – </a:t>
            </a:r>
            <a:r>
              <a:rPr lang="en-US" sz="1200" noProof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Elektronische</a:t>
            </a:r>
            <a:r>
              <a:rPr lang="en-US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noProof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Sprachsignalverarbeitung</a:t>
            </a:r>
            <a:r>
              <a:rPr lang="en-US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04.03.2026</a:t>
            </a: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15" r:id="rId2"/>
    <p:sldLayoutId id="2147483711" r:id="rId3"/>
    <p:sldLayoutId id="2147483712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solidFill>
            <a:srgbClr val="C40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FF88A13-194B-9248-BDFD-1579E6D3EC48}"/>
              </a:ext>
            </a:extLst>
          </p:cNvPr>
          <p:cNvSpPr txBox="1"/>
          <p:nvPr userDrawn="1"/>
        </p:nvSpPr>
        <p:spPr>
          <a:xfrm>
            <a:off x="550800" y="6399924"/>
            <a:ext cx="1074739" cy="1904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Seite </a:t>
            </a:r>
            <a:fld id="{675EF3AE-78B3-9641-A88A-C3B5FFA9245E}" type="slidenum">
              <a:rPr lang="de-DE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625600" y="6118915"/>
            <a:ext cx="10015600" cy="6771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r">
              <a:lnSpc>
                <a:spcPct val="100000"/>
              </a:lnSpc>
              <a:defRPr/>
            </a:pP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Sophie Hoppe¹, </a:t>
            </a:r>
            <a:r>
              <a:rPr lang="de-DE" sz="1200" noProof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Anabell</a:t>
            </a:r>
            <a:r>
              <a:rPr lang="de-DE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Hacker²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Markus Brückl¹</a:t>
            </a:r>
          </a:p>
          <a:p>
            <a:pPr lvl="0" algn="r">
              <a:lnSpc>
                <a:spcPct val="100000"/>
              </a:lnSpc>
              <a:defRPr/>
            </a:pPr>
            <a:r>
              <a:rPr lang="de-DE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¹Technische </a:t>
            </a:r>
            <a:r>
              <a:rPr lang="de-DE" sz="1000" i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Universität Berlin – Fachgebiet Kommunikationswissenschaft; ²Otto-von-Guericke-Universität Magdeburg – Mobile Dialogsysteme</a:t>
            </a:r>
          </a:p>
          <a:p>
            <a:pPr lvl="0" algn="r">
              <a:lnSpc>
                <a:spcPct val="100000"/>
              </a:lnSpc>
              <a:defRPr/>
            </a:pPr>
            <a:endParaRPr lang="de-DE" sz="1000" i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>
              <a:lnSpc>
                <a:spcPct val="100000"/>
              </a:lnSpc>
              <a:defRPr/>
            </a:pPr>
            <a:r>
              <a:rPr lang="en-US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 </a:t>
            </a:r>
            <a:r>
              <a:rPr lang="en-US" sz="1200" noProof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Konferenz</a:t>
            </a:r>
            <a:r>
              <a:rPr lang="en-US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ESSV – </a:t>
            </a:r>
            <a:r>
              <a:rPr lang="en-US" sz="1200" noProof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Elektronische</a:t>
            </a:r>
            <a:r>
              <a:rPr lang="en-US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noProof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Sprachsignalverarbeitung</a:t>
            </a:r>
            <a:r>
              <a:rPr lang="en-US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04.03.2026</a:t>
            </a:r>
          </a:p>
        </p:txBody>
      </p:sp>
    </p:spTree>
    <p:extLst>
      <p:ext uri="{BB962C8B-B14F-4D97-AF65-F5344CB8AC3E}">
        <p14:creationId xmlns:p14="http://schemas.microsoft.com/office/powerpoint/2010/main" val="381123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solidFill>
            <a:srgbClr val="C40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FF88A13-194B-9248-BDFD-1579E6D3EC48}"/>
              </a:ext>
            </a:extLst>
          </p:cNvPr>
          <p:cNvSpPr txBox="1"/>
          <p:nvPr userDrawn="1"/>
        </p:nvSpPr>
        <p:spPr>
          <a:xfrm>
            <a:off x="550800" y="6399924"/>
            <a:ext cx="1074739" cy="1904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Seite </a:t>
            </a:r>
            <a:fld id="{675EF3AE-78B3-9641-A88A-C3B5FFA9245E}" type="slidenum">
              <a:rPr lang="de-DE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625600" y="6118915"/>
            <a:ext cx="10015600" cy="6771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r">
              <a:lnSpc>
                <a:spcPct val="100000"/>
              </a:lnSpc>
              <a:defRPr/>
            </a:pP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Sophie Hoppe¹, </a:t>
            </a:r>
            <a:r>
              <a:rPr lang="de-DE" sz="1200" noProof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Anabell</a:t>
            </a:r>
            <a:r>
              <a:rPr lang="de-DE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Hacker²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Markus Brückl¹</a:t>
            </a:r>
          </a:p>
          <a:p>
            <a:pPr lvl="0" algn="r">
              <a:lnSpc>
                <a:spcPct val="100000"/>
              </a:lnSpc>
              <a:defRPr/>
            </a:pPr>
            <a:r>
              <a:rPr lang="de-DE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¹Technische </a:t>
            </a:r>
            <a:r>
              <a:rPr lang="de-DE" sz="1000" i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Universität Berlin – Fachgebiet Kommunikationswissenschaft; ²Otto-von-Guericke-Universität Magdeburg – Mobile Dialogsysteme</a:t>
            </a:r>
          </a:p>
          <a:p>
            <a:pPr lvl="0" algn="r">
              <a:lnSpc>
                <a:spcPct val="100000"/>
              </a:lnSpc>
              <a:defRPr/>
            </a:pPr>
            <a:endParaRPr lang="de-DE" sz="1000" i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>
              <a:lnSpc>
                <a:spcPct val="100000"/>
              </a:lnSpc>
              <a:defRPr/>
            </a:pPr>
            <a:r>
              <a:rPr lang="en-US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 </a:t>
            </a:r>
            <a:r>
              <a:rPr lang="en-US" sz="1200" noProof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Konferenz</a:t>
            </a:r>
            <a:r>
              <a:rPr lang="en-US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ESSV – </a:t>
            </a:r>
            <a:r>
              <a:rPr lang="en-US" sz="1200" noProof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Elektronische</a:t>
            </a:r>
            <a:r>
              <a:rPr lang="en-US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noProof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Sprachsignalverarbeitung</a:t>
            </a:r>
            <a:r>
              <a:rPr lang="en-US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04.03.2026</a:t>
            </a:r>
          </a:p>
        </p:txBody>
      </p:sp>
    </p:spTree>
    <p:extLst>
      <p:ext uri="{BB962C8B-B14F-4D97-AF65-F5344CB8AC3E}">
        <p14:creationId xmlns:p14="http://schemas.microsoft.com/office/powerpoint/2010/main" val="3344813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3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8.png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3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0.png"/><Relationship Id="rId4" Type="http://schemas.openxmlformats.org/officeDocument/2006/relationships/audio" Target="../media/media3.wav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8F709F46-8902-044F-BC8E-D41E7551AAC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t="51562" b="7816"/>
          <a:stretch>
            <a:fillRect/>
          </a:stretch>
        </p:blipFill>
        <p:spPr>
          <a:xfrm>
            <a:off x="-6479" y="1260572"/>
            <a:ext cx="8885359" cy="3276000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566C600-4B84-5842-B3E8-43C0EE42DEAE}"/>
              </a:ext>
            </a:extLst>
          </p:cNvPr>
          <p:cNvSpPr txBox="1"/>
          <p:nvPr/>
        </p:nvSpPr>
        <p:spPr>
          <a:xfrm>
            <a:off x="550801" y="4973943"/>
            <a:ext cx="1110364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de-DE" sz="3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Raum der Täuschung</a:t>
            </a:r>
          </a:p>
          <a:p>
            <a:pPr>
              <a:lnSpc>
                <a:spcPts val="3600"/>
              </a:lnSpc>
            </a:pPr>
            <a:r>
              <a:rPr lang="de-DE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Raumhall</a:t>
            </a:r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als Schwachstelle automatischer Deepfake-Erkennung</a:t>
            </a:r>
            <a:endParaRPr lang="de-DE" sz="30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DD8A406-EC2B-3942-821D-690FFD0DA113}"/>
              </a:ext>
            </a:extLst>
          </p:cNvPr>
          <p:cNvSpPr txBox="1"/>
          <p:nvPr/>
        </p:nvSpPr>
        <p:spPr>
          <a:xfrm>
            <a:off x="550801" y="6085778"/>
            <a:ext cx="11103643" cy="5736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ts val="2400"/>
              </a:lnSpc>
              <a:defRPr/>
            </a:pP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Sophie Hoppe¹, </a:t>
            </a:r>
            <a:r>
              <a:rPr lang="de-DE" sz="1200" noProof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Anabell</a:t>
            </a:r>
            <a:r>
              <a:rPr lang="de-DE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Hacker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¹ </a:t>
            </a:r>
            <a:r>
              <a:rPr lang="de-DE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Markus Brückl¹ | ¹Technische </a:t>
            </a:r>
            <a:r>
              <a:rPr lang="de-DE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Universität Berlin – Fachgebiet Kommunikationswissenschaft &amp; ²Otto-von-Guericke-Universität Magdeburg – Mobile Dialogsysteme | </a:t>
            </a:r>
            <a:r>
              <a:rPr lang="en-US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 </a:t>
            </a:r>
            <a:r>
              <a:rPr lang="en-US" sz="1200" noProof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Konferenz</a:t>
            </a:r>
            <a:r>
              <a:rPr lang="en-US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ESSV – </a:t>
            </a:r>
            <a:r>
              <a:rPr lang="en-US" sz="1200" noProof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Elektronische</a:t>
            </a:r>
            <a:r>
              <a:rPr lang="en-US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noProof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Sprachsignalverarbeitung</a:t>
            </a:r>
            <a:r>
              <a:rPr lang="en-US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04.03.2026</a:t>
            </a:r>
          </a:p>
        </p:txBody>
      </p:sp>
    </p:spTree>
    <p:extLst>
      <p:ext uri="{BB962C8B-B14F-4D97-AF65-F5344CB8AC3E}">
        <p14:creationId xmlns:p14="http://schemas.microsoft.com/office/powerpoint/2010/main" val="668842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E89A6-2E3D-610C-B6A8-71C974644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F5F9AC4-D0BD-232B-15E7-1913AFB2E9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800" y="1371600"/>
            <a:ext cx="9721850" cy="33909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noProof="0" dirty="0" err="1"/>
              <a:t>Dreifaktorielle</a:t>
            </a:r>
            <a:r>
              <a:rPr lang="de-DE" noProof="0" dirty="0"/>
              <a:t> ANOVA, saturiertes Modell (inklusive aller Interaktionen)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noProof="0" dirty="0"/>
              <a:t>Faktoren: </a:t>
            </a:r>
          </a:p>
          <a:p>
            <a:pPr marL="971550" lvl="1" indent="-285750"/>
            <a:r>
              <a:rPr lang="de-DE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Messwiederholung: </a:t>
            </a:r>
          </a:p>
          <a:p>
            <a:pPr marL="1428750" lvl="2" indent="-285750"/>
            <a:r>
              <a:rPr lang="de-DE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Audio type (6 Stufen: f, </a:t>
            </a:r>
            <a:r>
              <a:rPr lang="de-DE" sz="18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frr</a:t>
            </a:r>
            <a:r>
              <a:rPr lang="de-DE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frrp</a:t>
            </a:r>
            <a:r>
              <a:rPr lang="de-DE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, o, </a:t>
            </a:r>
            <a:r>
              <a:rPr lang="de-DE" sz="18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orr</a:t>
            </a:r>
            <a:r>
              <a:rPr lang="de-DE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orrp</a:t>
            </a:r>
            <a:r>
              <a:rPr lang="de-DE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71550" lvl="1" indent="-285750"/>
            <a:r>
              <a:rPr lang="de-DE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Gruppierung: </a:t>
            </a:r>
          </a:p>
          <a:p>
            <a:pPr marL="1428750" lvl="2" indent="-285750"/>
            <a:r>
              <a:rPr lang="de-DE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Gender (3 Stufen: d, w, m)</a:t>
            </a:r>
          </a:p>
          <a:p>
            <a:pPr marL="1428750" lvl="2" indent="-285750"/>
            <a:r>
              <a:rPr lang="de-DE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Markenpersönlichkeitsdimension (BP </a:t>
            </a:r>
            <a:r>
              <a:rPr lang="de-DE" sz="18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dimension</a:t>
            </a:r>
            <a:r>
              <a:rPr lang="de-DE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) (5 Stufen: </a:t>
            </a:r>
            <a:r>
              <a:rPr lang="de-DE" sz="18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de-DE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, ex, </a:t>
            </a:r>
            <a:r>
              <a:rPr lang="de-DE" sz="18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de-DE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, si, so)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noProof="0" dirty="0"/>
          </a:p>
          <a:p>
            <a:endParaRPr lang="de-DE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2CA37E9-682B-8F20-E533-BDB49DE5F7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noProof="0" dirty="0"/>
              <a:t>Statistische Methoden</a:t>
            </a:r>
          </a:p>
        </p:txBody>
      </p:sp>
    </p:spTree>
    <p:extLst>
      <p:ext uri="{BB962C8B-B14F-4D97-AF65-F5344CB8AC3E}">
        <p14:creationId xmlns:p14="http://schemas.microsoft.com/office/powerpoint/2010/main" val="1382074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7BEDA-1FE6-012A-914C-32795026F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83C519-9740-39BA-ADCC-59A4DC5E67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noProof="0" dirty="0"/>
              <a:t>Ergebnisse der ANOVA</a:t>
            </a:r>
            <a:endParaRPr lang="de-DE" i="1" noProof="0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9C2FFEF0-BF3D-9775-B134-159A4D60C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502158"/>
              </p:ext>
            </p:extLst>
          </p:nvPr>
        </p:nvGraphicFramePr>
        <p:xfrm>
          <a:off x="546242" y="1290387"/>
          <a:ext cx="1107426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6839">
                  <a:extLst>
                    <a:ext uri="{9D8B030D-6E8A-4147-A177-3AD203B41FA5}">
                      <a16:colId xmlns:a16="http://schemas.microsoft.com/office/drawing/2014/main" val="1406663310"/>
                    </a:ext>
                  </a:extLst>
                </a:gridCol>
                <a:gridCol w="1038216">
                  <a:extLst>
                    <a:ext uri="{9D8B030D-6E8A-4147-A177-3AD203B41FA5}">
                      <a16:colId xmlns:a16="http://schemas.microsoft.com/office/drawing/2014/main" val="3108936303"/>
                    </a:ext>
                  </a:extLst>
                </a:gridCol>
                <a:gridCol w="595676">
                  <a:extLst>
                    <a:ext uri="{9D8B030D-6E8A-4147-A177-3AD203B41FA5}">
                      <a16:colId xmlns:a16="http://schemas.microsoft.com/office/drawing/2014/main" val="1326363235"/>
                    </a:ext>
                  </a:extLst>
                </a:gridCol>
                <a:gridCol w="1483027">
                  <a:extLst>
                    <a:ext uri="{9D8B030D-6E8A-4147-A177-3AD203B41FA5}">
                      <a16:colId xmlns:a16="http://schemas.microsoft.com/office/drawing/2014/main" val="2595862890"/>
                    </a:ext>
                  </a:extLst>
                </a:gridCol>
                <a:gridCol w="1127762">
                  <a:extLst>
                    <a:ext uri="{9D8B030D-6E8A-4147-A177-3AD203B41FA5}">
                      <a16:colId xmlns:a16="http://schemas.microsoft.com/office/drawing/2014/main" val="1134825133"/>
                    </a:ext>
                  </a:extLst>
                </a:gridCol>
                <a:gridCol w="1483027">
                  <a:extLst>
                    <a:ext uri="{9D8B030D-6E8A-4147-A177-3AD203B41FA5}">
                      <a16:colId xmlns:a16="http://schemas.microsoft.com/office/drawing/2014/main" val="3392337771"/>
                    </a:ext>
                  </a:extLst>
                </a:gridCol>
                <a:gridCol w="1261497">
                  <a:extLst>
                    <a:ext uri="{9D8B030D-6E8A-4147-A177-3AD203B41FA5}">
                      <a16:colId xmlns:a16="http://schemas.microsoft.com/office/drawing/2014/main" val="3248956593"/>
                    </a:ext>
                  </a:extLst>
                </a:gridCol>
                <a:gridCol w="1038216">
                  <a:extLst>
                    <a:ext uri="{9D8B030D-6E8A-4147-A177-3AD203B41FA5}">
                      <a16:colId xmlns:a16="http://schemas.microsoft.com/office/drawing/2014/main" val="36091331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i="1" noProof="0" dirty="0" err="1"/>
                        <a:t>Effect</a:t>
                      </a:r>
                      <a:endParaRPr lang="de-DE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i="1" noProof="0" dirty="0" err="1"/>
                        <a:t>DF</a:t>
                      </a:r>
                      <a:r>
                        <a:rPr lang="de-DE" i="1" baseline="-25000" noProof="0" dirty="0" err="1"/>
                        <a:t>n</a:t>
                      </a:r>
                      <a:endParaRPr lang="de-DE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i="1" noProof="0" dirty="0" err="1"/>
                        <a:t>DF</a:t>
                      </a:r>
                      <a:r>
                        <a:rPr lang="de-DE" i="1" baseline="-25000" noProof="0" dirty="0" err="1"/>
                        <a:t>d</a:t>
                      </a:r>
                      <a:endParaRPr lang="de-DE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i="1" noProof="0" dirty="0" err="1"/>
                        <a:t>SS</a:t>
                      </a:r>
                      <a:r>
                        <a:rPr lang="de-DE" i="1" baseline="-25000" noProof="0" dirty="0" err="1"/>
                        <a:t>n</a:t>
                      </a:r>
                      <a:endParaRPr lang="de-DE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i="1" noProof="0" dirty="0" err="1"/>
                        <a:t>SS</a:t>
                      </a:r>
                      <a:r>
                        <a:rPr lang="de-DE" i="1" baseline="-25000" noProof="0" dirty="0" err="1"/>
                        <a:t>d</a:t>
                      </a:r>
                      <a:endParaRPr lang="de-DE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i="1" noProof="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i="1" noProof="0" dirty="0"/>
                        <a:t>p [%]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i="1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η</a:t>
                      </a:r>
                      <a:r>
                        <a:rPr lang="de-DE" i="1" baseline="300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de-DE" i="1" baseline="-250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 </a:t>
                      </a:r>
                      <a:r>
                        <a:rPr lang="de-DE" i="1" noProof="0" dirty="0"/>
                        <a:t>[%]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2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noProof="0" dirty="0"/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1910,658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45294,66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4,112828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1,78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0,85</a:t>
                      </a:r>
                      <a:endParaRPr lang="de-DE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926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noProof="0" dirty="0"/>
                        <a:t>BP </a:t>
                      </a:r>
                      <a:r>
                        <a:rPr lang="de-DE" noProof="0" dirty="0" err="1"/>
                        <a:t>dimension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1518,757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45294,66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1,634617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16,71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0,68</a:t>
                      </a:r>
                      <a:endParaRPr lang="de-DE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129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noProof="0" dirty="0"/>
                        <a:t>Audio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1225278,082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176958,6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1350,198472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0,00·10⁺⁰⁰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84,65</a:t>
                      </a:r>
                      <a:endParaRPr lang="de-DE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614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noProof="0" dirty="0"/>
                        <a:t>Gender : BP dim.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4474,377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45294,66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2,407855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1,69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1,97</a:t>
                      </a:r>
                      <a:endParaRPr lang="de-DE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309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noProof="0" dirty="0"/>
                        <a:t>Gender : Audio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8765,044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176958,6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4,829332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8,23·10⁻⁰⁵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3,79</a:t>
                      </a:r>
                      <a:endParaRPr lang="de-DE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269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noProof="0" dirty="0"/>
                        <a:t>BP dim. : Audio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3979,596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176958,6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1,096332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34,69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1,76</a:t>
                      </a:r>
                      <a:endParaRPr lang="de-DE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641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noProof="0" dirty="0"/>
                        <a:t>Gender : BP dim. : Audio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15169,346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176958,6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2,089488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0,01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6,39</a:t>
                      </a:r>
                      <a:endParaRPr lang="de-DE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131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i="1" noProof="0" dirty="0" err="1">
                          <a:solidFill>
                            <a:schemeClr val="bg1"/>
                          </a:solidFill>
                        </a:rPr>
                        <a:t>Correction</a:t>
                      </a:r>
                      <a:endParaRPr lang="de-DE" b="1" i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1" i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1" i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1" i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1" i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i="1" noProof="0" dirty="0" err="1">
                          <a:solidFill>
                            <a:schemeClr val="bg1"/>
                          </a:solidFill>
                        </a:rPr>
                        <a:t>GGe</a:t>
                      </a:r>
                      <a:endParaRPr lang="de-DE" b="1" i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i="1" noProof="0" dirty="0">
                          <a:solidFill>
                            <a:schemeClr val="bg1"/>
                          </a:solidFill>
                        </a:rPr>
                        <a:t>p(</a:t>
                      </a:r>
                      <a:r>
                        <a:rPr lang="de-DE" b="1" i="1" noProof="0" dirty="0" err="1">
                          <a:solidFill>
                            <a:schemeClr val="bg1"/>
                          </a:solidFill>
                        </a:rPr>
                        <a:t>GGe</a:t>
                      </a:r>
                      <a:r>
                        <a:rPr lang="de-DE" b="1" i="1" noProof="0" dirty="0">
                          <a:solidFill>
                            <a:schemeClr val="bg1"/>
                          </a:solidFill>
                        </a:rPr>
                        <a:t>) [%]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1" i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685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noProof="0" dirty="0"/>
                        <a:t>Audio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0,378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2,21·10⁻¹⁶⁴</a:t>
                      </a:r>
                      <a:endParaRPr lang="de-DE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57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noProof="0" dirty="0"/>
                        <a:t>Gender : Audio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0,378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0,107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257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noProof="0" dirty="0"/>
                        <a:t>Gender : BP dim. : Audio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0,378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0,973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911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946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C8E463CA-4429-FC8F-8283-B098F880F43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pic>
        <p:nvPicPr>
          <p:cNvPr id="23" name="Grafik 22" descr="Ein Bild, das Text, Reihe, Diagramm, parallel enthält.&#10;&#10;KI-generierte Inhalte können fehlerhaft sein.">
            <a:extLst>
              <a:ext uri="{FF2B5EF4-FFF2-40B4-BE49-F238E27FC236}">
                <a16:creationId xmlns:a16="http://schemas.microsoft.com/office/drawing/2014/main" id="{70F4A07C-DC1C-D1D7-F3C0-CDEE5FC529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917" y="396545"/>
            <a:ext cx="9932059" cy="4966030"/>
          </a:xfrm>
          <a:prstGeom prst="rect">
            <a:avLst/>
          </a:prstGeom>
        </p:spPr>
      </p:pic>
      <p:sp>
        <p:nvSpPr>
          <p:cNvPr id="24" name="Ellipse 23">
            <a:extLst>
              <a:ext uri="{FF2B5EF4-FFF2-40B4-BE49-F238E27FC236}">
                <a16:creationId xmlns:a16="http://schemas.microsoft.com/office/drawing/2014/main" id="{E9B184D7-99F8-809C-4EC0-124531BA8E8B}"/>
              </a:ext>
            </a:extLst>
          </p:cNvPr>
          <p:cNvSpPr/>
          <p:nvPr/>
        </p:nvSpPr>
        <p:spPr>
          <a:xfrm>
            <a:off x="1571625" y="116344"/>
            <a:ext cx="723900" cy="12893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3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DEA19-500C-5427-E037-6ED071657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5FC84DB-587A-E0A9-138D-16767BCD37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pic>
        <p:nvPicPr>
          <p:cNvPr id="23" name="Grafik 22" descr="Ein Bild, das Text, Reihe, Diagramm, parallel enthält.&#10;&#10;KI-generierte Inhalte können fehlerhaft sein.">
            <a:extLst>
              <a:ext uri="{FF2B5EF4-FFF2-40B4-BE49-F238E27FC236}">
                <a16:creationId xmlns:a16="http://schemas.microsoft.com/office/drawing/2014/main" id="{A4CAC544-044D-8FC1-C752-5DA3E028A6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917" y="396545"/>
            <a:ext cx="9932059" cy="496603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07438F42-14FD-F1DA-CA7F-E3BC94AFDFDF}"/>
              </a:ext>
            </a:extLst>
          </p:cNvPr>
          <p:cNvSpPr/>
          <p:nvPr/>
        </p:nvSpPr>
        <p:spPr>
          <a:xfrm>
            <a:off x="2762250" y="3048000"/>
            <a:ext cx="2857499" cy="193357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240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D67CD-0BB4-4E65-B0AC-475582791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3544A0-50D2-FA82-0424-6528924275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noProof="0" dirty="0"/>
              <a:t>Mittelwerte der DFT-Scores (in %)</a:t>
            </a:r>
            <a:endParaRPr lang="de-DE" i="1" noProof="0" dirty="0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AF9BE324-0C54-675D-1A96-3965E950866F}"/>
              </a:ext>
            </a:extLst>
          </p:cNvPr>
          <p:cNvGraphicFramePr>
            <a:graphicFrameLocks noGrp="1"/>
          </p:cNvGraphicFramePr>
          <p:nvPr/>
        </p:nvGraphicFramePr>
        <p:xfrm>
          <a:off x="555867" y="1375163"/>
          <a:ext cx="8128002" cy="4362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38397330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3528850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16018129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9239214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515290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728143890"/>
                    </a:ext>
                  </a:extLst>
                </a:gridCol>
              </a:tblGrid>
              <a:tr h="309920">
                <a:tc>
                  <a:txBody>
                    <a:bodyPr/>
                    <a:lstStyle/>
                    <a:p>
                      <a:pPr algn="l"/>
                      <a:r>
                        <a:rPr lang="de-DE" noProof="0" dirty="0"/>
                        <a:t>Audio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noProof="0" dirty="0"/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noProof="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noProof="0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noProof="0" dirty="0"/>
                        <a:t>FLSD </a:t>
                      </a:r>
                      <a:r>
                        <a:rPr lang="de-DE" noProof="0" dirty="0" err="1"/>
                        <a:t>low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noProof="0" dirty="0"/>
                        <a:t>FLSD 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831236"/>
                  </a:ext>
                </a:extLst>
              </a:tr>
              <a:tr h="222043"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de-DE" sz="1200" noProof="0" dirty="0">
                          <a:effectLst/>
                          <a:latin typeface="+mn-lt"/>
                        </a:rPr>
                        <a:t>f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de-DE" sz="1200" noProof="0" dirty="0">
                          <a:effectLst/>
                          <a:latin typeface="+mn-lt"/>
                        </a:rPr>
                        <a:t>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200" noProof="0" dirty="0"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99,99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97,71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102,28</a:t>
                      </a: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3146495821"/>
                  </a:ext>
                </a:extLst>
              </a:tr>
              <a:tr h="22204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de-DE" sz="1200" noProof="0" dirty="0">
                          <a:effectLst/>
                          <a:latin typeface="+mn-lt"/>
                        </a:rPr>
                        <a:t>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200" noProof="0" dirty="0"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99,97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97,69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102,26</a:t>
                      </a: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3931892109"/>
                  </a:ext>
                </a:extLst>
              </a:tr>
              <a:tr h="222043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de-DE" sz="1200" noProof="0" dirty="0"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200" noProof="0" dirty="0"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97,10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94,81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99,39</a:t>
                      </a: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2164617253"/>
                  </a:ext>
                </a:extLst>
              </a:tr>
              <a:tr h="222043"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de-DE" sz="1200" noProof="0" dirty="0" err="1">
                          <a:effectLst/>
                          <a:latin typeface="+mn-lt"/>
                        </a:rPr>
                        <a:t>frr</a:t>
                      </a:r>
                      <a:endParaRPr lang="de-DE" sz="1200" noProof="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de-DE" sz="1200" noProof="0" dirty="0">
                          <a:effectLst/>
                          <a:latin typeface="+mn-lt"/>
                        </a:rPr>
                        <a:t>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200" noProof="0" dirty="0"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4,56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2,28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6,85</a:t>
                      </a: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1443756725"/>
                  </a:ext>
                </a:extLst>
              </a:tr>
              <a:tr h="22204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de-DE" sz="1200" noProof="0" dirty="0">
                          <a:effectLst/>
                          <a:latin typeface="+mn-lt"/>
                        </a:rPr>
                        <a:t>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200" noProof="0" dirty="0"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0,65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-1,64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2,94</a:t>
                      </a: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2105551943"/>
                  </a:ext>
                </a:extLst>
              </a:tr>
              <a:tr h="222043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de-DE" sz="1200" noProof="0" dirty="0"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200" noProof="0" dirty="0"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0,96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-1,33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3,25</a:t>
                      </a: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3433019634"/>
                  </a:ext>
                </a:extLst>
              </a:tr>
              <a:tr h="222043"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de-DE" sz="1200" noProof="0" dirty="0" err="1">
                          <a:effectLst/>
                          <a:latin typeface="+mn-lt"/>
                        </a:rPr>
                        <a:t>frrp</a:t>
                      </a:r>
                      <a:endParaRPr lang="de-DE" sz="1200" noProof="0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de-DE" sz="1200" noProof="0" dirty="0">
                          <a:effectLst/>
                          <a:latin typeface="+mn-lt"/>
                        </a:rPr>
                        <a:t>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200" noProof="0" dirty="0"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2,41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0,12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4,70</a:t>
                      </a: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3673036779"/>
                  </a:ext>
                </a:extLst>
              </a:tr>
              <a:tr h="22204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de-DE" sz="1200" noProof="0" dirty="0">
                          <a:effectLst/>
                          <a:latin typeface="+mn-lt"/>
                        </a:rPr>
                        <a:t>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200" noProof="0" dirty="0"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1,32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-0,97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3,61</a:t>
                      </a: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955568467"/>
                  </a:ext>
                </a:extLst>
              </a:tr>
              <a:tr h="222043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de-DE" sz="1200" noProof="0" dirty="0"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200" noProof="0" dirty="0"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0" marR="0" marT="0" marB="0" anchor="ctr"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1,34</a:t>
                      </a:r>
                    </a:p>
                  </a:txBody>
                  <a:tcPr marL="19050" marR="19050" marT="12700" marB="12700" anchor="b"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-0,94</a:t>
                      </a:r>
                    </a:p>
                  </a:txBody>
                  <a:tcPr marL="19050" marR="19050" marT="12700" marB="12700" anchor="b"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3,63</a:t>
                      </a:r>
                    </a:p>
                  </a:txBody>
                  <a:tcPr marL="19050" marR="19050" marT="12700" marB="12700" anchor="b"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5698831"/>
                  </a:ext>
                </a:extLst>
              </a:tr>
              <a:tr h="222043"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de-DE" sz="1200" noProof="0" dirty="0">
                          <a:effectLst/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de-DE" sz="1200" noProof="0" dirty="0">
                          <a:effectLst/>
                          <a:latin typeface="+mn-lt"/>
                        </a:rPr>
                        <a:t>d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200" noProof="0" dirty="0"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8,41</a:t>
                      </a:r>
                    </a:p>
                  </a:txBody>
                  <a:tcPr marL="19050" marR="19050" marT="12700" marB="12700" anchor="b"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6,13</a:t>
                      </a:r>
                    </a:p>
                  </a:txBody>
                  <a:tcPr marL="19050" marR="19050" marT="12700" marB="12700" anchor="b"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10,70</a:t>
                      </a:r>
                    </a:p>
                  </a:txBody>
                  <a:tcPr marL="19050" marR="19050" marT="12700" marB="12700" anchor="b"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10363151"/>
                  </a:ext>
                </a:extLst>
              </a:tr>
              <a:tr h="22204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de-DE" sz="1200" noProof="0" dirty="0">
                          <a:effectLst/>
                          <a:latin typeface="+mn-lt"/>
                        </a:rPr>
                        <a:t>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200" noProof="0" dirty="0"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de-DE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19,24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16,96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21,53</a:t>
                      </a:r>
                    </a:p>
                  </a:txBody>
                  <a:tcPr marL="19050" marR="19050" marT="12700" marB="12700" anchor="b"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0476242"/>
                  </a:ext>
                </a:extLst>
              </a:tr>
              <a:tr h="222043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de-DE" sz="1200" noProof="0" dirty="0"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200" noProof="0" dirty="0"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0" marR="0" marT="0" marB="0" anchor="ctr"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5,69</a:t>
                      </a:r>
                    </a:p>
                  </a:txBody>
                  <a:tcPr marL="19050" marR="19050" marT="12700" marB="12700" anchor="b"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3,41</a:t>
                      </a:r>
                    </a:p>
                  </a:txBody>
                  <a:tcPr marL="19050" marR="19050" marT="12700" marB="12700" anchor="b"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7,98</a:t>
                      </a:r>
                    </a:p>
                  </a:txBody>
                  <a:tcPr marL="19050" marR="19050" marT="12700" marB="12700" anchor="b"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135528"/>
                  </a:ext>
                </a:extLst>
              </a:tr>
              <a:tr h="222043"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de-DE" sz="1200" noProof="0" dirty="0" err="1">
                          <a:effectLst/>
                          <a:latin typeface="+mn-lt"/>
                        </a:rPr>
                        <a:t>orr</a:t>
                      </a:r>
                      <a:endParaRPr lang="de-DE" sz="1200" noProof="0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de-DE" sz="1200" noProof="0" dirty="0">
                          <a:effectLst/>
                          <a:latin typeface="+mn-lt"/>
                        </a:rPr>
                        <a:t>d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200" noProof="0" dirty="0"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7,76</a:t>
                      </a:r>
                    </a:p>
                  </a:txBody>
                  <a:tcPr marL="19050" marR="19050" marT="12700" marB="12700" anchor="b"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5,47</a:t>
                      </a:r>
                    </a:p>
                  </a:txBody>
                  <a:tcPr marL="19050" marR="19050" marT="12700" marB="12700" anchor="b"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10,05</a:t>
                      </a:r>
                    </a:p>
                  </a:txBody>
                  <a:tcPr marL="19050" marR="19050" marT="12700" marB="12700" anchor="b"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11701459"/>
                  </a:ext>
                </a:extLst>
              </a:tr>
              <a:tr h="22204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de-DE" sz="1200" noProof="0" dirty="0">
                          <a:effectLst/>
                          <a:latin typeface="+mn-lt"/>
                        </a:rPr>
                        <a:t>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200" noProof="0" dirty="0"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1,96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-0,33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4,25</a:t>
                      </a: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880167713"/>
                  </a:ext>
                </a:extLst>
              </a:tr>
              <a:tr h="222043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de-DE" sz="1200" noProof="0" dirty="0"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200" noProof="0" dirty="0"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1,37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-0,92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3,66</a:t>
                      </a: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3549918813"/>
                  </a:ext>
                </a:extLst>
              </a:tr>
              <a:tr h="222043"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de-DE" sz="1200" noProof="0" dirty="0" err="1">
                          <a:effectLst/>
                          <a:latin typeface="+mn-lt"/>
                        </a:rPr>
                        <a:t>orrp</a:t>
                      </a:r>
                      <a:endParaRPr lang="de-DE" sz="1200" noProof="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de-DE" sz="1200" noProof="0" dirty="0">
                          <a:effectLst/>
                          <a:latin typeface="+mn-lt"/>
                        </a:rPr>
                        <a:t>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200" noProof="0" dirty="0"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2,34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0,05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4,62</a:t>
                      </a: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3012162951"/>
                  </a:ext>
                </a:extLst>
              </a:tr>
              <a:tr h="22204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de-DE" sz="1200" noProof="0" dirty="0">
                          <a:effectLst/>
                          <a:latin typeface="+mn-lt"/>
                        </a:rPr>
                        <a:t>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200" noProof="0" dirty="0"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1,08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-1,20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3,37</a:t>
                      </a: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938664882"/>
                  </a:ext>
                </a:extLst>
              </a:tr>
              <a:tr h="222043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de-DE" sz="1200" noProof="0" dirty="0"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DE" sz="1200" noProof="0" dirty="0"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3,16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0,88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5,45</a:t>
                      </a: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3713853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8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E0E2E-13E5-19E7-EF4C-87A76F0E1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0859A8D7-9505-775D-2C03-E8953364E1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pic>
        <p:nvPicPr>
          <p:cNvPr id="23" name="Grafik 22" descr="Ein Bild, das Text, Reihe, Diagramm, parallel enthält.&#10;&#10;KI-generierte Inhalte können fehlerhaft sein.">
            <a:extLst>
              <a:ext uri="{FF2B5EF4-FFF2-40B4-BE49-F238E27FC236}">
                <a16:creationId xmlns:a16="http://schemas.microsoft.com/office/drawing/2014/main" id="{6D559706-D09C-19A3-B465-73E2C2B2D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917" y="396545"/>
            <a:ext cx="9932059" cy="4966030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5F580857-1343-0AD4-5E0A-896F2C79D1CD}"/>
              </a:ext>
            </a:extLst>
          </p:cNvPr>
          <p:cNvSpPr/>
          <p:nvPr/>
        </p:nvSpPr>
        <p:spPr>
          <a:xfrm>
            <a:off x="6124575" y="3000375"/>
            <a:ext cx="723900" cy="12893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480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92A74-B65E-FAF5-F370-AC3857A6C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04F41156-56D7-359E-88CD-26DB283002C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pic>
        <p:nvPicPr>
          <p:cNvPr id="3" name="Grafik 2" descr="Ein Bild, das Text, Diagramm, Reihe, parallel enthält.&#10;&#10;KI-generierte Inhalte können fehlerhaft sein.">
            <a:extLst>
              <a:ext uri="{FF2B5EF4-FFF2-40B4-BE49-F238E27FC236}">
                <a16:creationId xmlns:a16="http://schemas.microsoft.com/office/drawing/2014/main" id="{E4099DC6-B4CA-1EE8-56EF-EAF1CC5EE7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02" y="396545"/>
            <a:ext cx="9932059" cy="4966030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645FFA5A-69DF-29B8-8597-E6C2E2B78FEE}"/>
              </a:ext>
            </a:extLst>
          </p:cNvPr>
          <p:cNvSpPr/>
          <p:nvPr/>
        </p:nvSpPr>
        <p:spPr>
          <a:xfrm>
            <a:off x="5695950" y="1676400"/>
            <a:ext cx="604596" cy="60459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D8E60F4-8F9F-A64E-6F7F-2161F39ADE98}"/>
              </a:ext>
            </a:extLst>
          </p:cNvPr>
          <p:cNvSpPr/>
          <p:nvPr/>
        </p:nvSpPr>
        <p:spPr>
          <a:xfrm>
            <a:off x="2520355" y="1447800"/>
            <a:ext cx="604596" cy="60459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9765C96-E5AA-1090-D6A5-E564C9D1A09E}"/>
              </a:ext>
            </a:extLst>
          </p:cNvPr>
          <p:cNvSpPr/>
          <p:nvPr/>
        </p:nvSpPr>
        <p:spPr>
          <a:xfrm>
            <a:off x="2520355" y="3867150"/>
            <a:ext cx="604596" cy="60459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959F9C6-9039-ABF9-0DB2-BB0BFC3813E8}"/>
              </a:ext>
            </a:extLst>
          </p:cNvPr>
          <p:cNvSpPr/>
          <p:nvPr/>
        </p:nvSpPr>
        <p:spPr>
          <a:xfrm>
            <a:off x="5695950" y="3902748"/>
            <a:ext cx="604596" cy="60459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5872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AF2ED-67BD-5E46-B77F-389954F0B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1DA14672-6FFB-AF57-137A-E318CEE150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pic>
        <p:nvPicPr>
          <p:cNvPr id="3" name="Grafik 2" descr="Ein Bild, das Text, Diagramm, Reihe, parallel enthält.&#10;&#10;KI-generierte Inhalte können fehlerhaft sein.">
            <a:extLst>
              <a:ext uri="{FF2B5EF4-FFF2-40B4-BE49-F238E27FC236}">
                <a16:creationId xmlns:a16="http://schemas.microsoft.com/office/drawing/2014/main" id="{BE9AC183-C254-4B3D-D90A-A253E80216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02" y="396545"/>
            <a:ext cx="9932059" cy="4966030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930E8B96-3ED6-4502-61B4-93929D449039}"/>
              </a:ext>
            </a:extLst>
          </p:cNvPr>
          <p:cNvSpPr/>
          <p:nvPr/>
        </p:nvSpPr>
        <p:spPr>
          <a:xfrm>
            <a:off x="8791575" y="1513980"/>
            <a:ext cx="1136196" cy="12893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626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49BC4-1E9D-642A-C9AC-113C9E610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18457AF9-544F-B904-87C7-D5FD59B4B4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pic>
        <p:nvPicPr>
          <p:cNvPr id="3" name="Grafik 2" descr="Ein Bild, das Text, Diagramm, Reihe, parallel enthält.&#10;&#10;KI-generierte Inhalte können fehlerhaft sein.">
            <a:extLst>
              <a:ext uri="{FF2B5EF4-FFF2-40B4-BE49-F238E27FC236}">
                <a16:creationId xmlns:a16="http://schemas.microsoft.com/office/drawing/2014/main" id="{4A0F7350-5A77-50EF-1288-2F84333B7D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02" y="396545"/>
            <a:ext cx="9932059" cy="496603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B9BAC672-6AA6-F93E-CFC2-498351C9225B}"/>
              </a:ext>
            </a:extLst>
          </p:cNvPr>
          <p:cNvSpPr/>
          <p:nvPr/>
        </p:nvSpPr>
        <p:spPr>
          <a:xfrm>
            <a:off x="4695683" y="1750098"/>
            <a:ext cx="604596" cy="60459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0254D937-FF6B-9DDA-9C31-F008EB1848C3}"/>
              </a:ext>
            </a:extLst>
          </p:cNvPr>
          <p:cNvSpPr/>
          <p:nvPr/>
        </p:nvSpPr>
        <p:spPr>
          <a:xfrm>
            <a:off x="6183483" y="1750098"/>
            <a:ext cx="604596" cy="60459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1779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06DF1-4A3D-35AA-3150-9B50990DE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35627D5-5EC5-5985-064F-0234893BE8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00" y="3594100"/>
            <a:ext cx="9721850" cy="1705175"/>
          </a:xfrm>
        </p:spPr>
        <p:txBody>
          <a:bodyPr/>
          <a:lstStyle/>
          <a:p>
            <a:r>
              <a:rPr lang="de-DE" noProof="0" dirty="0"/>
              <a:t>Zukünftige Forschung:</a:t>
            </a:r>
          </a:p>
          <a:p>
            <a:pPr lvl="1"/>
            <a:r>
              <a:rPr lang="de-DE" noProof="0" dirty="0"/>
              <a:t>Verwenden längerer Audiosamples</a:t>
            </a:r>
          </a:p>
          <a:p>
            <a:pPr lvl="1"/>
            <a:r>
              <a:rPr lang="de-DE" dirty="0"/>
              <a:t>Integration weiterer raumakustischer Variabilität</a:t>
            </a:r>
            <a:endParaRPr lang="de-DE" noProof="0" dirty="0"/>
          </a:p>
          <a:p>
            <a:pPr lvl="1"/>
            <a:r>
              <a:rPr lang="de-DE" noProof="0" dirty="0"/>
              <a:t>Testen weiterer Detektionssysteme</a:t>
            </a:r>
          </a:p>
          <a:p>
            <a:pPr lvl="1"/>
            <a:r>
              <a:rPr lang="de-DE" noProof="0" dirty="0"/>
              <a:t>Verwenden weiterer Sprachsynthesesysteme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20367F-20C6-C1DA-785D-C7A3DE80C2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Raumhall</a:t>
            </a:r>
            <a:r>
              <a:rPr lang="de-DE" dirty="0"/>
              <a:t> stellt eine strukturelle Schwachstelle aktueller Deepfake-Detektionssysteme 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Raumhall</a:t>
            </a:r>
            <a:r>
              <a:rPr lang="de-DE" dirty="0"/>
              <a:t> wird von DFT offenbar als Natürlichkeitsmerkmal fehlinterpretiert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Interaktion aller Faktoren signifikant: Stimmliche und kontextuelle Variabilität haben Einfluss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Deepfake Total scheint auf irreführenden akustischen Features zu bewerten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Robustheit gegenüber realistischen Aufnahmebedingungen muss stärker berücksichtigt werden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E8EF3A4-03F6-F445-9F4F-85463AAB3A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noProof="0" dirty="0"/>
              <a:t>Zentrale Befunde und Ausblick auf zukünftige Forschung</a:t>
            </a:r>
          </a:p>
        </p:txBody>
      </p:sp>
    </p:spTree>
    <p:extLst>
      <p:ext uri="{BB962C8B-B14F-4D97-AF65-F5344CB8AC3E}">
        <p14:creationId xmlns:p14="http://schemas.microsoft.com/office/powerpoint/2010/main" val="3856790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DDBDE21-4AC1-EB4D-9875-252AE5A899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noProof="0" dirty="0"/>
              <a:t>Motivation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6304E43A-6396-8388-052E-3398C58122C9}"/>
              </a:ext>
            </a:extLst>
          </p:cNvPr>
          <p:cNvSpPr txBox="1">
            <a:spLocks/>
          </p:cNvSpPr>
          <p:nvPr/>
        </p:nvSpPr>
        <p:spPr>
          <a:xfrm>
            <a:off x="550800" y="1371600"/>
            <a:ext cx="9721850" cy="37338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4343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</a:rPr>
              <a:t>Stand der Technik: Rapide Entwicklung neuronalen </a:t>
            </a:r>
            <a:r>
              <a:rPr lang="de-DE" dirty="0"/>
              <a:t>Sprachsynthese </a:t>
            </a:r>
            <a:endParaRPr lang="de-DE" sz="2400" dirty="0">
              <a:latin typeface="+mn-lt"/>
              <a:cs typeface="+mn-cs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→ hoch realistische Audio-Deepfakes</a:t>
            </a:r>
          </a:p>
          <a:p>
            <a:pPr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/>
              <a:t>Bedrohungen: Klonen der Stimme und Sprechweise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→ steigendes Missbrauchs- und Sicherheitsrisiko</a:t>
            </a:r>
          </a:p>
          <a:p>
            <a:pPr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</a:rPr>
              <a:t>Stand der Forschung: Evaluation unter idealisierten Bedingungen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→ Wechselnde Aufnahmebedingungen kaum untersucht</a:t>
            </a:r>
          </a:p>
          <a:p>
            <a:pPr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Ziel: Evaluation von Detektionssystemen unter </a:t>
            </a:r>
            <a:r>
              <a:rPr lang="de-DE" b="1" dirty="0"/>
              <a:t>realistischen akustischen Bedingungen</a:t>
            </a: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53527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A7AF8-3BA4-7452-73EF-E078F8C74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7B5AF9-462D-3C58-20F0-2496DF14F3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noProof="0" dirty="0"/>
              <a:t>Nur ein Detektionssystem untersucht (Deepfake Total)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noProof="0" dirty="0"/>
              <a:t>Nur „Instant Voice </a:t>
            </a:r>
            <a:r>
              <a:rPr lang="de-DE" noProof="0" dirty="0" err="1"/>
              <a:t>Cloning</a:t>
            </a:r>
            <a:r>
              <a:rPr lang="de-DE" dirty="0"/>
              <a:t>“</a:t>
            </a:r>
            <a:r>
              <a:rPr lang="de-DE" noProof="0" dirty="0"/>
              <a:t> verwendet (nicht „Professional Voice </a:t>
            </a:r>
            <a:r>
              <a:rPr lang="de-DE" noProof="0" dirty="0" err="1"/>
              <a:t>Cloning</a:t>
            </a:r>
            <a:r>
              <a:rPr lang="de-DE" noProof="0" dirty="0"/>
              <a:t>“)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Begrenzte </a:t>
            </a:r>
            <a:r>
              <a:rPr lang="de-DE" dirty="0" err="1"/>
              <a:t>Sprecher:innenzahl</a:t>
            </a:r>
            <a:r>
              <a:rPr lang="de-DE" dirty="0"/>
              <a:t> (7 Personen)</a:t>
            </a:r>
            <a:endParaRPr lang="de-DE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Fehlklassifikation nicht abschließend geklärt → Keine Identifikation der konkreten akustischen Merkmale</a:t>
            </a:r>
            <a:endParaRPr lang="de-DE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DB7547-A8B8-EA32-192F-61BB2A1E79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noProof="0" dirty="0"/>
              <a:t>Diskussion: Limitationen</a:t>
            </a:r>
          </a:p>
        </p:txBody>
      </p:sp>
    </p:spTree>
    <p:extLst>
      <p:ext uri="{BB962C8B-B14F-4D97-AF65-F5344CB8AC3E}">
        <p14:creationId xmlns:p14="http://schemas.microsoft.com/office/powerpoint/2010/main" val="3511081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131C619-DD1A-DB8E-BEC3-8D1BCE06CF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noProof="0" dirty="0"/>
              <a:t>Audio Beispiel: Falschklassifiziertes weibliches Originalaudio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BA3412A-F520-1A06-0E63-5CFA49DD1B4E}"/>
              </a:ext>
            </a:extLst>
          </p:cNvPr>
          <p:cNvSpPr txBox="1"/>
          <p:nvPr/>
        </p:nvSpPr>
        <p:spPr>
          <a:xfrm>
            <a:off x="550800" y="4468012"/>
            <a:ext cx="5221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e-DE" sz="12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7: Spektrogramm von Original f3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_si_du_2_o.wav (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Praat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6" name="Grafik 5" descr="Ein Bild, das Schwarzweiß, monochrome Fotografie, Schwarz, monochrom enthält.&#10;&#10;KI-generierte Inhalte können fehlerhaft sein.">
            <a:extLst>
              <a:ext uri="{FF2B5EF4-FFF2-40B4-BE49-F238E27FC236}">
                <a16:creationId xmlns:a16="http://schemas.microsoft.com/office/drawing/2014/main" id="{D725DB69-4957-A7D7-41FD-24C5912BFB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01" y="2389988"/>
            <a:ext cx="8316974" cy="2078024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f3_si_du_2">
            <a:hlinkClick r:id="" action="ppaction://media"/>
            <a:extLst>
              <a:ext uri="{FF2B5EF4-FFF2-40B4-BE49-F238E27FC236}">
                <a16:creationId xmlns:a16="http://schemas.microsoft.com/office/drawing/2014/main" id="{7C05A789-D568-A991-FD0F-6CF1007072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3704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1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1931960" y="3299436"/>
            <a:ext cx="832807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de-DE" sz="3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Vielen Dank für Ihre Aufmerksamkeit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B0DA55C-32F8-D140-E13F-B29134B5D926}"/>
              </a:ext>
            </a:extLst>
          </p:cNvPr>
          <p:cNvSpPr txBox="1"/>
          <p:nvPr/>
        </p:nvSpPr>
        <p:spPr>
          <a:xfrm>
            <a:off x="550801" y="6085778"/>
            <a:ext cx="11103643" cy="5736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ts val="2400"/>
              </a:lnSpc>
              <a:defRPr/>
            </a:pP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Sophie Hoppe¹, </a:t>
            </a:r>
            <a:r>
              <a:rPr lang="de-D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Anabell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Hacker², Markus Brückl¹ | ¹Technische Universität Berlin – Fachgebiet Kommunikationswissenschaft &amp; ²Otto-von-Guericke-Universität Magdeburg – Mobile Dialogsysteme |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Konferenz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ESSV –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Elektronische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Sprachsignalverarbeitung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04.03.2026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46572-F3A1-5439-E2FD-BEEB559D4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DC3FFD-F934-8ED8-EDAB-9B0D90D3A7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noProof="0" dirty="0"/>
              <a:t>Kombination aus:</a:t>
            </a:r>
          </a:p>
          <a:p>
            <a:pPr marL="971550" lvl="1" indent="-285750"/>
            <a:r>
              <a:rPr lang="de-DE" sz="1800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BrandDB</a:t>
            </a:r>
            <a:r>
              <a:rPr lang="de-DE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-Korpus (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Sprecher:innen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realisieren Markenpersönlichkeiten</a:t>
            </a:r>
            <a:r>
              <a:rPr lang="de-DE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71550" lvl="1" indent="-285750"/>
            <a:r>
              <a:rPr lang="de-DE" sz="1800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ElevenLabs</a:t>
            </a:r>
            <a:r>
              <a:rPr lang="de-DE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 KI-Sprachsynthese (Klonen von Stimme und Sprechweise)</a:t>
            </a:r>
          </a:p>
          <a:p>
            <a:pPr marL="971550" lvl="1" indent="-285750"/>
            <a:r>
              <a:rPr lang="de-DE" sz="1800" b="1" noProof="0" dirty="0">
                <a:latin typeface="Arial" panose="020B0604020202020204" pitchFamily="34" charset="0"/>
                <a:cs typeface="Arial" panose="020B0604020202020204" pitchFamily="34" charset="0"/>
              </a:rPr>
              <a:t>Deepfake Total </a:t>
            </a:r>
            <a:r>
              <a:rPr lang="de-DE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Detektionstool (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DE" sz="18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ebinterface</a:t>
            </a:r>
            <a:r>
              <a:rPr lang="de-DE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71550" lvl="1" indent="-285750"/>
            <a:endParaRPr lang="de-DE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noProof="0" dirty="0"/>
              <a:t>Ziel: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Robustheit der Deepfake-Erkennung unter realistischen Raumhallbedingungen testen</a:t>
            </a:r>
            <a:endParaRPr lang="de-DE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D99EE42-AF43-20B2-5EED-C3B1C8F4EE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noProof="0" dirty="0"/>
              <a:t>Vorgehensweise</a:t>
            </a:r>
          </a:p>
        </p:txBody>
      </p:sp>
    </p:spTree>
    <p:extLst>
      <p:ext uri="{BB962C8B-B14F-4D97-AF65-F5344CB8AC3E}">
        <p14:creationId xmlns:p14="http://schemas.microsoft.com/office/powerpoint/2010/main" val="830216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EE6B1-82FF-E942-9D3C-94C2E6BF7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2176A9-761A-586A-9257-E3461A3C22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800" y="1371599"/>
            <a:ext cx="9721850" cy="39719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noProof="0" dirty="0" err="1"/>
              <a:t>BrandDB</a:t>
            </a:r>
            <a:r>
              <a:rPr lang="de-DE" dirty="0"/>
              <a:t>-K</a:t>
            </a:r>
            <a:r>
              <a:rPr lang="de-DE" noProof="0" dirty="0" err="1"/>
              <a:t>orpus</a:t>
            </a:r>
            <a:r>
              <a:rPr lang="de-DE" noProof="0" dirty="0"/>
              <a:t>: </a:t>
            </a:r>
            <a:r>
              <a:rPr lang="de-DE" dirty="0"/>
              <a:t>7 </a:t>
            </a:r>
            <a:r>
              <a:rPr lang="de-DE" dirty="0" err="1"/>
              <a:t>Sprecher:innen</a:t>
            </a:r>
            <a:r>
              <a:rPr lang="de-DE" dirty="0"/>
              <a:t> (3 weiblich, 3 männlich, 1 divers)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5 Markenpersönlichkeitsdimensionen (</a:t>
            </a:r>
            <a:r>
              <a:rPr lang="de-DE" dirty="0" err="1"/>
              <a:t>Aaker</a:t>
            </a:r>
            <a:r>
              <a:rPr lang="de-DE" dirty="0"/>
              <a:t>, 1997):</a:t>
            </a:r>
          </a:p>
          <a:p>
            <a:pPr lvl="1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de-DE" sz="1800" i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Sincerity</a:t>
            </a:r>
            <a:r>
              <a:rPr lang="de-DE" sz="1800" i="1" noProof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i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Excitement</a:t>
            </a:r>
            <a:r>
              <a:rPr lang="de-DE" sz="1800" i="1" noProof="0" dirty="0">
                <a:latin typeface="Arial" panose="020B0604020202020204" pitchFamily="34" charset="0"/>
                <a:cs typeface="Arial" panose="020B0604020202020204" pitchFamily="34" charset="0"/>
              </a:rPr>
              <a:t>, Competence, </a:t>
            </a:r>
            <a:r>
              <a:rPr lang="de-DE" sz="1800" i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Sophistication</a:t>
            </a:r>
            <a:r>
              <a:rPr lang="de-DE" sz="1800" i="1" noProof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i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Ruggedness</a:t>
            </a:r>
            <a:endParaRPr lang="de-DE" sz="1800" i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noProof="0" dirty="0"/>
              <a:t>2 Slogans (neutral, </a:t>
            </a:r>
            <a:r>
              <a:rPr lang="de-DE" dirty="0"/>
              <a:t>marketingbezogen, 3 Varianten</a:t>
            </a:r>
            <a:r>
              <a:rPr lang="de-DE" noProof="0" dirty="0"/>
              <a:t>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noProof="0" dirty="0"/>
          </a:p>
          <a:p>
            <a:pPr lvl="1" indent="0">
              <a:buNone/>
            </a:pPr>
            <a:r>
              <a:rPr lang="de-DE" sz="1800" i="1" dirty="0">
                <a:latin typeface="Arial" panose="020B0604020202020204" pitchFamily="34" charset="0"/>
                <a:cs typeface="Arial" panose="020B0604020202020204" pitchFamily="34" charset="0"/>
              </a:rPr>
              <a:t>„Du bist unser Kunde, wir sind deine Marke“ (informell)</a:t>
            </a:r>
          </a:p>
          <a:p>
            <a:pPr lvl="1" indent="0">
              <a:buNone/>
            </a:pPr>
            <a:r>
              <a:rPr lang="de-DE" sz="1800" i="1" dirty="0">
                <a:latin typeface="Arial" panose="020B0604020202020204" pitchFamily="34" charset="0"/>
                <a:cs typeface="Arial" panose="020B0604020202020204" pitchFamily="34" charset="0"/>
              </a:rPr>
              <a:t>„Sie sind unser Kunde, wir sind Ihre Marke“ (formell)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Validierung der intendierten Markenpersönlichkeit durch Perzeptionstest</a:t>
            </a:r>
          </a:p>
          <a:p>
            <a:endParaRPr lang="de-DE" dirty="0"/>
          </a:p>
          <a:p>
            <a:r>
              <a:rPr lang="de-DE" noProof="0" dirty="0"/>
              <a:t>→ Output: 210 </a:t>
            </a:r>
            <a:r>
              <a:rPr lang="de-DE" dirty="0"/>
              <a:t>dimensionsspezifische Originaläußerungen (5 Dimensionen × 3 Varianten × 7 </a:t>
            </a:r>
            <a:r>
              <a:rPr lang="de-DE" dirty="0" err="1"/>
              <a:t>Sprecher:innen</a:t>
            </a:r>
            <a:r>
              <a:rPr lang="de-DE" dirty="0"/>
              <a:t>)</a:t>
            </a:r>
          </a:p>
          <a:p>
            <a:endParaRPr lang="de-DE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AE1DF79-2453-C30F-BD90-AC935B3098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noProof="0" dirty="0"/>
              <a:t>Die Originalaudios</a:t>
            </a:r>
          </a:p>
        </p:txBody>
      </p:sp>
    </p:spTree>
    <p:extLst>
      <p:ext uri="{BB962C8B-B14F-4D97-AF65-F5344CB8AC3E}">
        <p14:creationId xmlns:p14="http://schemas.microsoft.com/office/powerpoint/2010/main" val="311371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2734D-A8FC-B1E3-3606-DAC5886F1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861EBFD-1644-5E8D-321F-9F589F7463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800" y="1371599"/>
            <a:ext cx="9721850" cy="42576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noProof="0" dirty="0"/>
              <a:t>Tool: </a:t>
            </a:r>
            <a:r>
              <a:rPr lang="de-DE" noProof="0" dirty="0" err="1"/>
              <a:t>ElevenLabs</a:t>
            </a:r>
            <a:r>
              <a:rPr lang="de-DE" noProof="0" dirty="0"/>
              <a:t> </a:t>
            </a:r>
            <a:r>
              <a:rPr lang="de-DE" i="1" noProof="0" dirty="0"/>
              <a:t>Instant Voice </a:t>
            </a:r>
            <a:r>
              <a:rPr lang="de-DE" i="1" noProof="0" dirty="0" err="1"/>
              <a:t>Cloning</a:t>
            </a:r>
            <a:endParaRPr lang="de-DE" i="1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noProof="0" dirty="0"/>
              <a:t>Training: Alle </a:t>
            </a:r>
            <a:r>
              <a:rPr lang="de-DE" dirty="0"/>
              <a:t>36 Äußerungen pro </a:t>
            </a:r>
            <a:r>
              <a:rPr lang="de-DE" dirty="0" err="1"/>
              <a:t>Sprecher:in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Parameter: Default-Setting (außer: „Remove Background </a:t>
            </a:r>
            <a:r>
              <a:rPr lang="de-DE" dirty="0" err="1"/>
              <a:t>noise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audio</a:t>
            </a:r>
            <a:r>
              <a:rPr lang="de-DE" dirty="0"/>
              <a:t> </a:t>
            </a:r>
            <a:r>
              <a:rPr lang="de-DE" dirty="0" err="1"/>
              <a:t>recording</a:t>
            </a:r>
            <a:r>
              <a:rPr lang="de-DE" dirty="0"/>
              <a:t>“)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/>
              <a:t>→ Output: 7 individuelle Stimmklone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Stil- und Prosodie-Transfer</a:t>
            </a:r>
          </a:p>
          <a:p>
            <a:pPr marL="971550" lvl="1" indent="-285750"/>
            <a:r>
              <a:rPr lang="de-DE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Modell: </a:t>
            </a:r>
            <a:r>
              <a:rPr lang="de-DE" sz="1800" i="1" noProof="0" dirty="0">
                <a:latin typeface="Arial" panose="020B0604020202020204" pitchFamily="34" charset="0"/>
                <a:cs typeface="Arial" panose="020B0604020202020204" pitchFamily="34" charset="0"/>
              </a:rPr>
              <a:t>Eleven Multilingual v2 </a:t>
            </a:r>
            <a:r>
              <a:rPr lang="de-DE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(STS)</a:t>
            </a:r>
          </a:p>
          <a:p>
            <a:pPr marL="971550" lvl="1" indent="-285750"/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Reproduktion nicht nur der Stimme, sondern auch der Sprechweise</a:t>
            </a:r>
          </a:p>
          <a:p>
            <a:pPr lvl="1" indent="0">
              <a:buNone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noProof="0" dirty="0">
                <a:latin typeface="Arial" panose="020B0604020202020204" pitchFamily="34" charset="0"/>
                <a:cs typeface="Arial" panose="020B0604020202020204" pitchFamily="34" charset="0"/>
              </a:rPr>
              <a:t>→ Output: 210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dimensionsspezifische synthetische Äußerungen (5 Dimensionen × 3 Varianten × 7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Sprecher:innen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071EC7C-42EB-06CD-D31C-E8F2A77327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noProof="0" dirty="0"/>
              <a:t>Erzeugung der Audio-Deepfakes</a:t>
            </a:r>
          </a:p>
        </p:txBody>
      </p:sp>
    </p:spTree>
    <p:extLst>
      <p:ext uri="{BB962C8B-B14F-4D97-AF65-F5344CB8AC3E}">
        <p14:creationId xmlns:p14="http://schemas.microsoft.com/office/powerpoint/2010/main" val="1075329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131C619-DD1A-DB8E-BEC3-8D1BCE06CF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noProof="0" dirty="0"/>
              <a:t>Audio Beispiel: Original vs. Deepfake</a:t>
            </a:r>
          </a:p>
        </p:txBody>
      </p:sp>
      <p:pic>
        <p:nvPicPr>
          <p:cNvPr id="11" name="m1_co_sie_3">
            <a:hlinkClick r:id="" action="ppaction://media"/>
            <a:extLst>
              <a:ext uri="{FF2B5EF4-FFF2-40B4-BE49-F238E27FC236}">
                <a16:creationId xmlns:a16="http://schemas.microsoft.com/office/drawing/2014/main" id="{6CA25F13-E19E-7AF4-D2F2-D5877458EF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37040" y="2152825"/>
            <a:ext cx="406400" cy="4064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2" name="m1_co_sie_3_fake">
            <a:hlinkClick r:id="" action="ppaction://media"/>
            <a:extLst>
              <a:ext uri="{FF2B5EF4-FFF2-40B4-BE49-F238E27FC236}">
                <a16:creationId xmlns:a16="http://schemas.microsoft.com/office/drawing/2014/main" id="{B29DBAAD-DA5F-E5C7-2C24-92DA01BDC61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37040" y="4478276"/>
            <a:ext cx="406400" cy="4064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4AF9D75D-F3A5-2D68-7039-AD348E76F740}"/>
              </a:ext>
            </a:extLst>
          </p:cNvPr>
          <p:cNvSpPr txBox="1"/>
          <p:nvPr/>
        </p:nvSpPr>
        <p:spPr>
          <a:xfrm>
            <a:off x="550799" y="3338145"/>
            <a:ext cx="5916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Abbildung 1: Spektrogramm von Original m1_co_sie_3_o.wav (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Praat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FB48632-2991-0E26-169F-DFE8DA1CB82E}"/>
              </a:ext>
            </a:extLst>
          </p:cNvPr>
          <p:cNvSpPr txBox="1"/>
          <p:nvPr/>
        </p:nvSpPr>
        <p:spPr>
          <a:xfrm>
            <a:off x="550799" y="5671464"/>
            <a:ext cx="5726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e-DE" sz="12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2: Spektrogramm von Audio-Deepfake m1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_co_sie_3_f.wav (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Praat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" name="Grafik 2" descr="Ein Bild, das Schwarzweiß, Schwarz, monochrome Fotografie, Baum enthält.&#10;&#10;KI-generierte Inhalte können fehlerhaft sein.">
            <a:extLst>
              <a:ext uri="{FF2B5EF4-FFF2-40B4-BE49-F238E27FC236}">
                <a16:creationId xmlns:a16="http://schemas.microsoft.com/office/drawing/2014/main" id="{CF7C44F3-EAC3-93E1-325A-597D6FA1F9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801" y="1260121"/>
            <a:ext cx="8316974" cy="2078024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Grafik 6" descr="Ein Bild, das Schwarzweiß, Schwarz, monochrom, monochrome Fotografie enthält.&#10;&#10;KI-generierte Inhalte können fehlerhaft sein.">
            <a:extLst>
              <a:ext uri="{FF2B5EF4-FFF2-40B4-BE49-F238E27FC236}">
                <a16:creationId xmlns:a16="http://schemas.microsoft.com/office/drawing/2014/main" id="{09147815-C9A5-5D5D-2D64-13D661AB69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800" y="3587970"/>
            <a:ext cx="8316975" cy="2078024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9355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48485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FF2F4EC-C20B-1E43-BE9F-59A8585619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56774" y="1382400"/>
            <a:ext cx="5045771" cy="4093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Büroraum: 25 m², 3 m Deckenhöhe, möbliert → natürliche Nachhall- und Absorptionseffekte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Wiedergabe</a:t>
            </a:r>
            <a:r>
              <a:rPr lang="en-US" dirty="0"/>
              <a:t>: </a:t>
            </a:r>
            <a:r>
              <a:rPr lang="en-US" dirty="0" err="1"/>
              <a:t>Studiomonitor</a:t>
            </a:r>
            <a:r>
              <a:rPr lang="en-US" dirty="0"/>
              <a:t> (Tannoy Reveal Active)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Aufnahme: Mikrofon (AKG C414 XLII), hörerähnliche Position bei ca. 2 m Abstand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Bedingungen:</a:t>
            </a:r>
          </a:p>
          <a:p>
            <a:pPr marL="971550" lvl="1" indent="-285750"/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Room Reverberation (</a:t>
            </a:r>
            <a:r>
              <a:rPr lang="de-DE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rr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sauber geschnittene Aufnahmen</a:t>
            </a:r>
          </a:p>
          <a:p>
            <a:pPr lvl="1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→ 420 Audiosamples (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orr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frr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71550" lvl="1" indent="-285750"/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Room Reverberation </a:t>
            </a:r>
            <a:r>
              <a:rPr lang="de-DE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 Pause (</a:t>
            </a:r>
            <a:r>
              <a:rPr lang="de-DE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rrp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Aufnahmen mit 3-sekündigem raumgefülltem Intro und Coda</a:t>
            </a:r>
          </a:p>
          <a:p>
            <a:pPr lvl="1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→ 420 Audiosamples (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orrp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frrp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7ADB42EE-10CB-C796-8F45-14CF09090C4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t="-148" b="130"/>
          <a:stretch>
            <a:fillRect/>
          </a:stretch>
        </p:blipFill>
        <p:spPr>
          <a:xfrm>
            <a:off x="550862" y="1377030"/>
            <a:ext cx="4317896" cy="4093589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40188BC-6CD0-AD4B-A4FB-7A918BB1E4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noProof="0" dirty="0"/>
              <a:t>Raumakustische Neuaufnahme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F09048A-A6CC-B3E7-283A-43BF5E340F3C}"/>
              </a:ext>
            </a:extLst>
          </p:cNvPr>
          <p:cNvSpPr/>
          <p:nvPr/>
        </p:nvSpPr>
        <p:spPr>
          <a:xfrm>
            <a:off x="2919458" y="3415805"/>
            <a:ext cx="168720" cy="1687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FB4B3E27-CC32-93CC-3FCC-C82A7777CA72}"/>
              </a:ext>
            </a:extLst>
          </p:cNvPr>
          <p:cNvCxnSpPr>
            <a:cxnSpLocks/>
          </p:cNvCxnSpPr>
          <p:nvPr/>
        </p:nvCxnSpPr>
        <p:spPr>
          <a:xfrm>
            <a:off x="1338349" y="3263252"/>
            <a:ext cx="1521229" cy="2369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nteraktive Schaltfläche: Sound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5A06C82-BBD6-4041-AB87-C5C8CE26C686}"/>
              </a:ext>
            </a:extLst>
          </p:cNvPr>
          <p:cNvSpPr/>
          <p:nvPr/>
        </p:nvSpPr>
        <p:spPr>
          <a:xfrm>
            <a:off x="814648" y="3100428"/>
            <a:ext cx="463821" cy="315377"/>
          </a:xfrm>
          <a:prstGeom prst="actionButtonSou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AA77B5A-6BC4-C1BA-B8A6-15F08350E081}"/>
              </a:ext>
            </a:extLst>
          </p:cNvPr>
          <p:cNvSpPr txBox="1"/>
          <p:nvPr/>
        </p:nvSpPr>
        <p:spPr>
          <a:xfrm>
            <a:off x="548864" y="5480970"/>
            <a:ext cx="4735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Abbildung 3: Grundriss des Büroraums für die Neuaufnahme</a:t>
            </a:r>
          </a:p>
        </p:txBody>
      </p:sp>
    </p:spTree>
    <p:extLst>
      <p:ext uri="{BB962C8B-B14F-4D97-AF65-F5344CB8AC3E}">
        <p14:creationId xmlns:p14="http://schemas.microsoft.com/office/powerpoint/2010/main" val="2518486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131C619-DD1A-DB8E-BEC3-8D1BCE06CF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noProof="0" dirty="0"/>
              <a:t>Audio Beispiel: Original vs. Original (</a:t>
            </a:r>
            <a:r>
              <a:rPr lang="de-DE" noProof="0" dirty="0" err="1"/>
              <a:t>rr</a:t>
            </a:r>
            <a:r>
              <a:rPr lang="de-DE" noProof="0" dirty="0"/>
              <a:t>)</a:t>
            </a:r>
          </a:p>
        </p:txBody>
      </p:sp>
      <p:pic>
        <p:nvPicPr>
          <p:cNvPr id="11" name="m1_co_sie_3">
            <a:hlinkClick r:id="" action="ppaction://media"/>
            <a:extLst>
              <a:ext uri="{FF2B5EF4-FFF2-40B4-BE49-F238E27FC236}">
                <a16:creationId xmlns:a16="http://schemas.microsoft.com/office/drawing/2014/main" id="{6CA25F13-E19E-7AF4-D2F2-D5877458EF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37040" y="2152825"/>
            <a:ext cx="406400" cy="4064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" name="m1_co_orig_0sek">
            <a:hlinkClick r:id="" action="ppaction://media"/>
            <a:extLst>
              <a:ext uri="{FF2B5EF4-FFF2-40B4-BE49-F238E27FC236}">
                <a16:creationId xmlns:a16="http://schemas.microsoft.com/office/drawing/2014/main" id="{F1D253B8-E29F-F834-D96E-5B9F20B47B4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37040" y="4478276"/>
            <a:ext cx="406400" cy="4064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A3FFF87F-0944-C4BB-2732-CD96499E1543}"/>
              </a:ext>
            </a:extLst>
          </p:cNvPr>
          <p:cNvSpPr txBox="1"/>
          <p:nvPr/>
        </p:nvSpPr>
        <p:spPr>
          <a:xfrm>
            <a:off x="555867" y="5669485"/>
            <a:ext cx="7843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e-DE" sz="12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5: Spektrogramm von Original mit </a:t>
            </a:r>
            <a:r>
              <a:rPr lang="de-DE" sz="1200" dirty="0" err="1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Raumhall</a:t>
            </a:r>
            <a:r>
              <a:rPr lang="de-DE" sz="12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m1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_co_sie_3_orr.wav (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Praat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" name="Grafik 2" descr="Ein Bild, das Schwarzweiß, Schwarz, monochrome Fotografie, Baum enthält.&#10;&#10;KI-generierte Inhalte können fehlerhaft sein.">
            <a:extLst>
              <a:ext uri="{FF2B5EF4-FFF2-40B4-BE49-F238E27FC236}">
                <a16:creationId xmlns:a16="http://schemas.microsoft.com/office/drawing/2014/main" id="{6F78097C-CD0A-BB0C-37A2-8C47D57BBC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801" y="1260121"/>
            <a:ext cx="8316974" cy="2078024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Grafik 11" descr="Ein Bild, das Schwarzweiß, monochrom, Schwarz, monochrome Fotografie enthält.&#10;&#10;KI-generierte Inhalte können fehlerhaft sein.">
            <a:extLst>
              <a:ext uri="{FF2B5EF4-FFF2-40B4-BE49-F238E27FC236}">
                <a16:creationId xmlns:a16="http://schemas.microsoft.com/office/drawing/2014/main" id="{11BA8622-1254-179A-AC84-6DFE2456C6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5867" y="3591461"/>
            <a:ext cx="8316974" cy="2078024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4AFCB12-EE2D-C086-8A53-268903CF7924}"/>
              </a:ext>
            </a:extLst>
          </p:cNvPr>
          <p:cNvSpPr txBox="1"/>
          <p:nvPr/>
        </p:nvSpPr>
        <p:spPr>
          <a:xfrm>
            <a:off x="550799" y="3338145"/>
            <a:ext cx="5173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e-DE" sz="12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4: Spektrogramm von Original m1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_co_sie_3_o.wav (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Praat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6890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8485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879E4-09B5-D1C3-2F1A-D03B15BB6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0DF0B1B-1395-CF67-5566-3EF4297214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18982" y="1382400"/>
            <a:ext cx="5283564" cy="4093588"/>
          </a:xfrm>
        </p:spPr>
        <p:txBody>
          <a:bodyPr/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noProof="0" dirty="0" err="1"/>
              <a:t>Erkenner</a:t>
            </a:r>
            <a:r>
              <a:rPr lang="de-DE" noProof="0" dirty="0"/>
              <a:t>: Deepfake Total (DFT)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noProof="0" dirty="0"/>
              <a:t>Input: </a:t>
            </a:r>
            <a:r>
              <a:rPr lang="de-DE" dirty="0"/>
              <a:t>alle sechs </a:t>
            </a:r>
            <a:r>
              <a:rPr lang="de-DE" noProof="0" dirty="0"/>
              <a:t>Audio </a:t>
            </a:r>
            <a:r>
              <a:rPr lang="de-DE" noProof="0" dirty="0" err="1"/>
              <a:t>types</a:t>
            </a:r>
            <a:r>
              <a:rPr lang="de-DE" noProof="0" dirty="0"/>
              <a:t> (o, </a:t>
            </a:r>
            <a:r>
              <a:rPr lang="de-DE" noProof="0" dirty="0" err="1"/>
              <a:t>orr</a:t>
            </a:r>
            <a:r>
              <a:rPr lang="de-DE" noProof="0" dirty="0"/>
              <a:t>, </a:t>
            </a:r>
            <a:r>
              <a:rPr lang="de-DE" noProof="0" dirty="0" err="1"/>
              <a:t>orrp</a:t>
            </a:r>
            <a:r>
              <a:rPr lang="de-DE" noProof="0" dirty="0"/>
              <a:t>, f, </a:t>
            </a:r>
            <a:r>
              <a:rPr lang="de-DE" noProof="0" dirty="0" err="1"/>
              <a:t>frr</a:t>
            </a:r>
            <a:r>
              <a:rPr lang="de-DE" noProof="0" dirty="0"/>
              <a:t>, </a:t>
            </a:r>
            <a:r>
              <a:rPr lang="de-DE" noProof="0" dirty="0" err="1"/>
              <a:t>frrp</a:t>
            </a:r>
            <a:r>
              <a:rPr lang="de-DE" noProof="0" dirty="0"/>
              <a:t>)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/>
              <a:t>N=1260 Samples</a:t>
            </a:r>
            <a:endParaRPr lang="de-DE" noProof="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noProof="0" dirty="0"/>
              <a:t>Output: Fake-O-Meter Score in % (höher = wahrscheinlicher </a:t>
            </a:r>
            <a:r>
              <a:rPr lang="de-DE" noProof="0" dirty="0" err="1"/>
              <a:t>Deepfake</a:t>
            </a:r>
            <a:r>
              <a:rPr lang="de-DE" noProof="0" dirty="0"/>
              <a:t>)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noProof="0" dirty="0"/>
              <a:t>Range: 0,0 – 100,0%</a:t>
            </a: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01F215DD-47F1-8850-CA6A-C30F792C00D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365" r="365"/>
          <a:stretch/>
        </p:blipFill>
        <p:spPr>
          <a:xfrm>
            <a:off x="550861" y="1382400"/>
            <a:ext cx="4098777" cy="4098777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262FCF2-C413-90BC-2724-C2637D8898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noProof="0" dirty="0"/>
              <a:t>Bewertungsmetrik von Deepfake Total</a:t>
            </a:r>
          </a:p>
        </p:txBody>
      </p:sp>
      <p:pic>
        <p:nvPicPr>
          <p:cNvPr id="3" name="Bildplatzhalter 5">
            <a:extLst>
              <a:ext uri="{FF2B5EF4-FFF2-40B4-BE49-F238E27FC236}">
                <a16:creationId xmlns:a16="http://schemas.microsoft.com/office/drawing/2014/main" id="{676425A7-313D-3C2A-C9FD-7F1135CA586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65" r="365"/>
          <a:stretch/>
        </p:blipFill>
        <p:spPr>
          <a:xfrm>
            <a:off x="550860" y="1382400"/>
            <a:ext cx="4098777" cy="4098777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3FB5C738-BA0D-B0CB-5C2D-1155F9CC7AA1}"/>
              </a:ext>
            </a:extLst>
          </p:cNvPr>
          <p:cNvSpPr/>
          <p:nvPr/>
        </p:nvSpPr>
        <p:spPr>
          <a:xfrm>
            <a:off x="2820801" y="2751556"/>
            <a:ext cx="465904" cy="9836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F7AF07D-C5B3-C3CE-B4F6-CEED17858F26}"/>
              </a:ext>
            </a:extLst>
          </p:cNvPr>
          <p:cNvSpPr txBox="1"/>
          <p:nvPr/>
        </p:nvSpPr>
        <p:spPr>
          <a:xfrm>
            <a:off x="550801" y="5481177"/>
            <a:ext cx="4735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Abbildung </a:t>
            </a:r>
            <a:r>
              <a:rPr lang="de-DE" sz="1200" noProof="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Webinterface von DFT</a:t>
            </a:r>
          </a:p>
        </p:txBody>
      </p:sp>
    </p:spTree>
    <p:extLst>
      <p:ext uri="{BB962C8B-B14F-4D97-AF65-F5344CB8AC3E}">
        <p14:creationId xmlns:p14="http://schemas.microsoft.com/office/powerpoint/2010/main" val="6096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AF5D8605-2613-D24D-AB7D-44425CE5E9EB}" vid="{4A2A0730-D474-B642-9EC8-245B2B7F7B17}"/>
    </a:ext>
  </a:extLst>
</a:theme>
</file>

<file path=ppt/theme/theme2.xml><?xml version="1.0" encoding="utf-8"?>
<a:theme xmlns:a="http://schemas.openxmlformats.org/drawingml/2006/main" name="Master für Folgeseiten">
  <a:themeElements>
    <a:clrScheme name="TU Berlin 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AF5D8605-2613-D24D-AB7D-44425CE5E9EB}" vid="{6D2ACD7B-51E4-3F4D-A883-FB2A0ECC7C66}"/>
    </a:ext>
  </a:extLst>
</a:theme>
</file>

<file path=ppt/theme/theme3.xml><?xml version="1.0" encoding="utf-8"?>
<a:theme xmlns:a="http://schemas.openxmlformats.org/drawingml/2006/main" name="1_Master für Folgeseiten">
  <a:themeElements>
    <a:clrScheme name="TU Berlin 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AF5D8605-2613-D24D-AB7D-44425CE5E9EB}" vid="{6D2ACD7B-51E4-3F4D-A883-FB2A0ECC7C66}"/>
    </a:ext>
  </a:extLst>
</a:theme>
</file>

<file path=ppt/theme/theme4.xml><?xml version="1.0" encoding="utf-8"?>
<a:theme xmlns:a="http://schemas.openxmlformats.org/drawingml/2006/main" name="2_Master für Folgeseiten">
  <a:themeElements>
    <a:clrScheme name="TU Berlin 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AF5D8605-2613-D24D-AB7D-44425CE5E9EB}" vid="{6D2ACD7B-51E4-3F4D-A883-FB2A0ECC7C66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TU-Berlin-Praesentation-Master-einfarbig-Rot</Template>
  <TotalTime>0</TotalTime>
  <Words>1046</Words>
  <Application>Microsoft Office PowerPoint</Application>
  <PresentationFormat>Breitbild</PresentationFormat>
  <Paragraphs>298</Paragraphs>
  <Slides>22</Slides>
  <Notes>22</Notes>
  <HiddenSlides>0</HiddenSlides>
  <MMClips>5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22</vt:i4>
      </vt:variant>
    </vt:vector>
  </HeadingPairs>
  <TitlesOfParts>
    <vt:vector size="30" baseType="lpstr">
      <vt:lpstr>Arial</vt:lpstr>
      <vt:lpstr>Calibri</vt:lpstr>
      <vt:lpstr>Symbol</vt:lpstr>
      <vt:lpstr>Times New Roman</vt:lpstr>
      <vt:lpstr>Titelfolien zur Auswahl</vt:lpstr>
      <vt:lpstr>Master für Folgeseiten</vt:lpstr>
      <vt:lpstr>1_Master für Folgeseiten</vt:lpstr>
      <vt:lpstr>2_Master für Folgeseiten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kontakt.hoppe@gmail.com</dc:creator>
  <cp:lastModifiedBy>TU-Pseudonym 7177547627235777</cp:lastModifiedBy>
  <cp:revision>82</cp:revision>
  <cp:lastPrinted>2021-03-24T16:10:50Z</cp:lastPrinted>
  <dcterms:created xsi:type="dcterms:W3CDTF">2025-09-16T08:59:33Z</dcterms:created>
  <dcterms:modified xsi:type="dcterms:W3CDTF">2026-03-05T14:41:47Z</dcterms:modified>
</cp:coreProperties>
</file>